
<file path=[Content_Types].xml><?xml version="1.0" encoding="utf-8"?>
<Types xmlns="http://schemas.openxmlformats.org/package/2006/content-types">
  <Default Extension="png" ContentType="image/png"/>
  <Default Extension="jfif" ContentType="image/jpe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  <p:sldMasterId id="2147483711" r:id="rId5"/>
    <p:sldMasterId id="2147483723" r:id="rId6"/>
    <p:sldMasterId id="2147483735" r:id="rId7"/>
  </p:sldMasterIdLst>
  <p:notesMasterIdLst>
    <p:notesMasterId r:id="rId50"/>
  </p:notesMasterIdLst>
  <p:sldIdLst>
    <p:sldId id="256" r:id="rId8"/>
    <p:sldId id="300" r:id="rId9"/>
    <p:sldId id="257" r:id="rId10"/>
    <p:sldId id="258" r:id="rId11"/>
    <p:sldId id="262" r:id="rId12"/>
    <p:sldId id="259" r:id="rId13"/>
    <p:sldId id="260" r:id="rId14"/>
    <p:sldId id="261" r:id="rId15"/>
    <p:sldId id="263" r:id="rId16"/>
    <p:sldId id="264" r:id="rId17"/>
    <p:sldId id="266" r:id="rId18"/>
    <p:sldId id="276" r:id="rId19"/>
    <p:sldId id="268" r:id="rId20"/>
    <p:sldId id="267" r:id="rId21"/>
    <p:sldId id="291" r:id="rId22"/>
    <p:sldId id="278" r:id="rId23"/>
    <p:sldId id="277" r:id="rId24"/>
    <p:sldId id="279" r:id="rId25"/>
    <p:sldId id="272" r:id="rId26"/>
    <p:sldId id="273" r:id="rId27"/>
    <p:sldId id="274" r:id="rId28"/>
    <p:sldId id="275" r:id="rId29"/>
    <p:sldId id="297" r:id="rId30"/>
    <p:sldId id="298" r:id="rId31"/>
    <p:sldId id="296" r:id="rId32"/>
    <p:sldId id="293" r:id="rId33"/>
    <p:sldId id="294" r:id="rId34"/>
    <p:sldId id="295" r:id="rId35"/>
    <p:sldId id="281" r:id="rId36"/>
    <p:sldId id="304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2" r:id="rId47"/>
    <p:sldId id="303" r:id="rId48"/>
    <p:sldId id="305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zia Sibilia" initials="LS" lastIdx="2" clrIdx="0">
    <p:extLst>
      <p:ext uri="{19B8F6BF-5375-455C-9EA6-DF929625EA0E}">
        <p15:presenceInfo xmlns:p15="http://schemas.microsoft.com/office/powerpoint/2012/main" userId="S-1-5-21-2126004405-1356702624-2816659193-1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4T19:10:37.037" idx="1">
    <p:pos x="-726" y="1057"/>
    <p:text/>
    <p:extLst>
      <p:ext uri="{C676402C-5697-4E1C-873F-D02D1690AC5C}">
        <p15:threadingInfo xmlns:p15="http://schemas.microsoft.com/office/powerpoint/2012/main" timeZoneBias="-120"/>
      </p:ext>
    </p:extLst>
  </p:cm>
  <p:cm authorId="1" dt="2024-05-04T19:10:57.865" idx="2">
    <p:pos x="10" y="10"/>
    <p:text>stai qui ma non farmi cambiare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B0C89-5A25-477B-AEA3-FDF277DF7C22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6F4D-4769-4C1F-A585-7D6177F4A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9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3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80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36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02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a9c5fa5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ca9c5fa5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2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49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3C49-9D22-4549-86E0-8AEDD37C9A97}" type="datetime1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5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E25-BC71-45EC-A823-AF89F16D92BD}" type="datetime1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6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8239-FCF5-49A1-BC12-EE879F72B4CF}" type="datetime1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5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CD6C42D-05E5-4D77-9BF4-BCDB73D6CF35}" type="datetime1">
              <a:rPr lang="it-IT" smtClean="0"/>
              <a:t>09/05/2024</a:t>
            </a:fld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53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C370C3-9E15-4A3F-894F-B0F0086F4B67}" type="datetime1">
              <a:rPr lang="it-IT" smtClean="0"/>
              <a:t>09/05/2024</a:t>
            </a:fld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31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899DF04-FB9F-4999-A49B-06121CFE49CE}" type="datetime1">
              <a:rPr lang="it-IT" smtClean="0"/>
              <a:t>09/05/2024</a:t>
            </a:fld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14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26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33" name="Google Shape;33;p2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64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8846AA4-B189-4D1D-B5F2-208ED6C64D22}" type="datetime1">
              <a:rPr lang="it-IT" smtClean="0"/>
              <a:t>09/05/2024</a:t>
            </a:fld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1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5CDC08C-9783-4293-8212-24A84E434C66}" type="datetime1">
              <a:rPr lang="it-IT" smtClean="0"/>
              <a:t>09/05/2024</a:t>
            </a:fld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969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02589D5-1AD8-497E-A1F0-283765A4E684}" type="datetime1">
              <a:rPr lang="it-IT" smtClean="0"/>
              <a:t>09/05/2024</a:t>
            </a:fld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75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B86C80B-7F55-4620-88AC-7307081BC5E6}" type="datetime1">
              <a:rPr lang="it-IT" smtClean="0"/>
              <a:t>09/05/2024</a:t>
            </a:fld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9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3E8-EE48-4F2F-BBBF-C38E428D7DA2}" type="datetime1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9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D00CF-3015-4E8E-B4B4-B2AB344CEEB3}" type="datetime1">
              <a:rPr lang="it-IT" smtClean="0"/>
              <a:t>09/05/2024</a:t>
            </a:fld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938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38A0E07-D5D7-423F-997B-8A0303FA02AA}" type="datetime1">
              <a:rPr lang="it-IT" smtClean="0"/>
              <a:t>09/05/2024</a:t>
            </a:fld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00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35FB79F-C5F2-4326-91BB-6317ECDD3AF7}" type="datetime1">
              <a:rPr lang="it-IT" smtClean="0"/>
              <a:t>09/05/2024</a:t>
            </a:fld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663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48855AA-6DE5-49E5-A66B-A7E776F7915C}" type="datetime1">
              <a:rPr lang="it-IT" smtClean="0"/>
              <a:t>09/05/2024</a:t>
            </a:fld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293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C249-4EED-49C3-A030-C626593652D6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62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C849-D50D-482D-9895-862DACA2D01F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2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C51-1083-46E6-9E54-4EAD38D56FAF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5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D92C-408E-49CF-8BA9-E0D91DA161DB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37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DC6B-C26D-4834-A89C-E0D593D5499B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56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DECA-2D91-49B3-9771-2430A8D5193E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379D-E993-4A6A-BB29-F973DC3847F1}" type="datetime1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813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9F62-1311-450F-98DD-9F1658C91AF3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8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827D-B0F1-41D1-8E05-EDA51B4DAE35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46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5F2DA66-B8EE-4948-902F-29705D140221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5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9E86-24D3-4E05-A438-A50D03000DFC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46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7EA0-ED1A-421C-927E-7B0465E6A9D5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99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F728-8D88-4ADD-9292-EF094B71655D}" type="datetime1">
              <a:rPr lang="it-IT" smtClean="0"/>
              <a:t>09/05/2024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93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E8CB-0ACD-4F3F-834E-D3B8AE35B1BE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56C25-65C8-451F-A70E-D5ED50D932C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104826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698B-2E16-4867-928A-3DC57CED1335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2F182-EEB6-4631-8E84-BC9AE33C69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1709729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C67C-5215-4E21-BDFC-FF48D9398D0A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D8437-1C38-4F28-80DC-E95DF00238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96412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D94B-9364-4029-A24F-8D78E1AA7343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BEB44-1BF9-4F23-87A5-1939D715ED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690022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9362-8195-44D7-A6EC-EF93BABCB309}" type="datetime1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58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9DCA-EF11-45EE-AC1C-C8DA9BB8BE88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057A3-E67D-422B-9792-8EE18CE6D0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2568978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C3FE-7B7E-44F4-90EB-FF8EA6CEAEDB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3CEE-8962-426E-8523-0AC623DAFD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39666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B7B1-4096-47DF-A66B-7948C822151D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E1D71-996C-4EA0-8410-439A84ADC3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8393038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7E43-7A25-42C1-92FB-DBE2A719C846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1DD9D-F934-4732-91A1-0B6395036C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7886783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F7F9-ED20-4A79-95E5-EC23409C40CE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040C2-51B1-4612-8047-CC76C4CF0A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1641424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403C-E0F4-4ACE-9CBC-D81F1DEB0A40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6502-99FB-4548-A661-CB15D0DFD62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4964121"/>
      </p:ext>
    </p:extLst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25B7-30FB-4BF6-9799-AC1AC98B0DB1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565E-E702-4B5D-B8DE-735CC7DD3F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1533301"/>
      </p:ext>
    </p:extLst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Diapositiva titolo">
    <p:bg>
      <p:bgPr>
        <a:solidFill>
          <a:srgbClr val="A4C2F4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/>
          <p:nvPr/>
        </p:nvSpPr>
        <p:spPr>
          <a:xfrm>
            <a:off x="-6843" y="2059012"/>
            <a:ext cx="12195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524000" y="3996251"/>
            <a:ext cx="91440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6EE7BCD-1FE6-423B-B8D7-7C9D5036D02F}" type="datetime1">
              <a:rPr lang="it-IT" smtClean="0"/>
              <a:t>09/05/2024</a:t>
            </a:fld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821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50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5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50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5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FC170E6-F1AC-4FAD-9458-E2B294633AB4}" type="datetime1">
              <a:rPr lang="it-IT" smtClean="0"/>
              <a:t>09/05/2024</a:t>
            </a:fld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283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Vuota">
    <p:bg>
      <p:bgPr>
        <a:solidFill>
          <a:srgbClr val="A4C2F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2EF2D4-D92D-4213-9D07-60C063F5F425}" type="datetime1">
              <a:rPr lang="it-IT" smtClean="0"/>
              <a:t>09/05/2024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3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8EA5-5D19-4436-941B-671C605F7238}" type="datetime1">
              <a:rPr lang="it-IT" smtClean="0"/>
              <a:t>09/05/2024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791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600" cy="393180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0A64571-3BE4-462E-A7B4-F37E83531361}" type="datetime1">
              <a:rPr lang="it-IT" smtClean="0"/>
              <a:t>09/05/2024</a:t>
            </a:fld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660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3B9B09C-A0D4-42C0-9AAB-42D01EAD0966}" type="datetime1">
              <a:rPr lang="it-IT" smtClean="0"/>
              <a:t>09/05/2024</a:t>
            </a:fld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40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Intestazione sezione">
    <p:bg>
      <p:bgPr>
        <a:solidFill>
          <a:srgbClr val="A4C2F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/>
          <p:nvPr/>
        </p:nvSpPr>
        <p:spPr>
          <a:xfrm>
            <a:off x="-6843" y="2059012"/>
            <a:ext cx="12195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A429EB4-4CF7-4B37-9E8A-FB6A74CEB6DE}" type="datetime1">
              <a:rPr lang="it-IT" smtClean="0"/>
              <a:t>09/05/2024</a:t>
            </a:fld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 rtl="0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833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50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50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705231E-56F7-4667-B591-9E6E1B011D76}" type="datetime1">
              <a:rPr lang="it-IT" smtClean="0"/>
              <a:t>09/05/2024</a:t>
            </a:fld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280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9E1353-D573-496B-AC64-F9BAF5F0A811}" type="datetime1">
              <a:rPr lang="it-IT" smtClean="0"/>
              <a:t>09/05/2024</a:t>
            </a:fld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3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1D85E51-1AA6-46C7-A663-81BD44644DBD}" type="datetime1">
              <a:rPr lang="it-IT" smtClean="0"/>
              <a:t>09/05/2024</a:t>
            </a:fld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462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 rot="5400000">
            <a:off x="3991749" y="-777270"/>
            <a:ext cx="4206300" cy="9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BD0FADC-F64A-45F2-9ECE-767348A523DC}" type="datetime1">
              <a:rPr lang="it-IT" smtClean="0"/>
              <a:t>09/05/2024</a:t>
            </a:fld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704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1_Titolo e testo verticale">
    <p:bg>
      <p:bgPr>
        <a:solidFill>
          <a:srgbClr val="A4C2F4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412954" y="2022288"/>
            <a:ext cx="5897700" cy="2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875940" y="-763212"/>
            <a:ext cx="5897700" cy="79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8B4AF7A-ECB2-4BA2-806D-E1AB8F6BDA0E}" type="datetime1">
              <a:rPr lang="it-IT" smtClean="0"/>
              <a:t>09/05/2024</a:t>
            </a:fld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4336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01E5-5CEC-4E65-BEC0-8176FC64ACB7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05264-C407-457C-B5FF-B91D64B16A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7310802"/>
      </p:ext>
    </p:extLst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CF05-8400-4713-B536-D77796460CDC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8788A-DE62-4B91-AD06-3FC9D62ADD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2014826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8392-56C9-4239-99EB-ED1FF4FFB641}" type="datetime1">
              <a:rPr lang="it-IT" smtClean="0"/>
              <a:t>09/05/2024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545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5ED9-6918-4413-A6EE-F72FB14BE243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FF79C-40E5-4701-B622-20090EB5AF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1704382"/>
      </p:ext>
    </p:extLst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C311-77A4-46CA-A46A-A4CB4FAB28F1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37BCB-1482-44A1-A14D-76E77ECCBD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3166750"/>
      </p:ext>
    </p:extLst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755A-611F-41A8-B30F-27B1334DC837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569E-867B-47BF-9B41-63827310ED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9324298"/>
      </p:ext>
    </p:extLst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C27E-A59F-4AE7-86F8-5560F5EFD60C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19595-3FEC-44C4-8EB1-874698569F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1624245"/>
      </p:ext>
    </p:extLst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DCAE-A94B-4A73-AA53-E6889E675FC7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6FF86-F589-4811-A118-9CBAB0CDFD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8112277"/>
      </p:ext>
    </p:extLst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E04D-1B96-421B-9992-20B9E26DF1C2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5ECC-2353-4806-80BF-98AF58EAED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419268"/>
      </p:ext>
    </p:extLst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19B8-7375-4148-A844-049FAACF6366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83FC8-6BD2-4E7F-AAB4-36FCB15C95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9806040"/>
      </p:ext>
    </p:extLst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3F94-A92D-4DF6-BB87-AD4AE0E64803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1BFBE-9864-415D-87AE-3EB6317C72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3222889"/>
      </p:ext>
    </p:extLst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5FD6-78F2-47F4-A220-102C49334054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72A9B-0DE2-4C54-A052-F633CD32B39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6206694"/>
      </p:ext>
    </p:extLst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69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5388-28D2-4874-8FD4-4B333E5E84A2}" type="datetime1">
              <a:rPr lang="it-IT" smtClean="0"/>
              <a:t>09/05/2024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084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156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919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152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8049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095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1633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227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2755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8957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00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57F0-46CF-421D-B239-D86A037D1DC4}" type="datetime1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39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98CB-AEFF-4358-8A5A-4170EA6DCF2E}" type="datetime1">
              <a:rPr lang="it-IT" smtClean="0"/>
              <a:t>09/05/2024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57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57D72-89EB-4377-BC4E-1459597B96AE}" type="datetime1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1F01-A414-43C7-B853-AAF72225A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1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38BF862-C01C-4F5D-9605-8BB537076E4A}" type="datetime1">
              <a:rPr lang="it-IT" smtClean="0"/>
              <a:t>09/05/2024</a:t>
            </a:fld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482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6D3B11E-4F98-4309-92C4-ADB48975855A}" type="datetime1">
              <a:rPr lang="it-IT" smtClean="0"/>
              <a:t>09/05/2024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SIBILIA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AB7D4-F8BB-493F-9D72-31B2EF473403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767676"/>
                </a:solidFill>
              </a:defRPr>
            </a:lvl1pPr>
          </a:lstStyle>
          <a:p>
            <a:fld id="{7069FA03-66CA-4409-B4F7-A4D5C06A2D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816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483" y="176109"/>
            <a:ext cx="12189000" cy="164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2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fld id="{72053E32-4134-4FAD-9534-E41FDD8E0EB0}" type="datetime1">
              <a:rPr lang="it-IT" smtClean="0"/>
              <a:t>09/05/2024</a:t>
            </a:fld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r>
              <a:rPr lang="it-IT" smtClean="0"/>
              <a:t>SIBILIA</a:t>
            </a:r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8778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21107-696A-4522-81BF-A6CB04B9D34A}" type="datetime1">
              <a:rPr lang="it-IT" altLang="it-IT" smtClean="0"/>
              <a:t>09/05/2024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767676"/>
                </a:solidFill>
              </a:defRPr>
            </a:lvl1pPr>
          </a:lstStyle>
          <a:p>
            <a:fld id="{1609C23A-9AF8-4FE0-81F2-584C90E6B5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47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9FC4-4C5C-4C6A-B6A3-093DF939ACAB}" type="datetimeFigureOut">
              <a:rPr lang="it-IT" smtClean="0"/>
              <a:t>09/05/2024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AE5E-6FE9-4683-9EE8-55A1AF4E9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21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i.a.cnn.net/cnn/2006/US/03/19/time.cover.story/story.time.cover.sun19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y-5MbaRqok" TargetMode="Externa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BES </a:t>
            </a:r>
            <a:br>
              <a:rPr lang="it-IT" dirty="0" smtClean="0"/>
            </a:br>
            <a:r>
              <a:rPr lang="it-IT" dirty="0" smtClean="0"/>
              <a:t>dall’osservazione all’azione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NEOASSUNTI 2024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9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16394" cy="49840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33711" y="5051084"/>
            <a:ext cx="2604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COSA VEDO?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168812" y="5697415"/>
            <a:ext cx="1012873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ts val="3200"/>
            </a:pPr>
            <a:r>
              <a:rPr lang="it-IT" sz="2800" kern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“VEDERE”, </a:t>
            </a:r>
            <a:r>
              <a:rPr lang="it-IT" sz="2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 verbo di percezione che non implica </a:t>
            </a:r>
            <a:r>
              <a:rPr lang="it-IT" sz="2800" kern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intenzione. </a:t>
            </a:r>
            <a:endParaRPr lang="it-IT" sz="2800" kern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696222" y="393895"/>
            <a:ext cx="4797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/>
              <a:t> “osservare” è un atto intenzionale</a:t>
            </a:r>
            <a:r>
              <a:rPr lang="it-IT" dirty="0"/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6696222" y="1963555"/>
            <a:ext cx="49236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E’ un processo cognitivo, in quanto non solo è </a:t>
            </a:r>
            <a:r>
              <a:rPr lang="it-IT" sz="3200" dirty="0" smtClean="0"/>
              <a:t>orientato </a:t>
            </a:r>
            <a:r>
              <a:rPr lang="it-IT" sz="3200" dirty="0"/>
              <a:t>alla lettura di un fenomeno/situazione ma soprattutto alla sua comprensione.</a:t>
            </a:r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17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ctrTitle" idx="4294967295"/>
          </p:nvPr>
        </p:nvSpPr>
        <p:spPr>
          <a:xfrm>
            <a:off x="1524000" y="1268400"/>
            <a:ext cx="8392500" cy="54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00"/>
              <a:buFont typeface="Verdana"/>
              <a:buNone/>
            </a:pPr>
            <a:r>
              <a:rPr lang="it-IT" sz="3200" b="1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it-IT" sz="3200" b="1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2400" b="1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it-IT" sz="2400" b="1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2400" b="1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it-IT" sz="2400" b="1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35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it-IT" sz="35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5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title" idx="4294967295"/>
          </p:nvPr>
        </p:nvSpPr>
        <p:spPr>
          <a:xfrm>
            <a:off x="1712900" y="1"/>
            <a:ext cx="8472109" cy="144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800"/>
              <a:buFont typeface="Calibri"/>
              <a:buNone/>
            </a:pPr>
            <a:r>
              <a:rPr lang="it-IT" sz="3200" b="1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OSSERVIAMO SEMPRE..</a:t>
            </a:r>
            <a:r>
              <a:rPr lang="it-IT" sz="4400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400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4294967295"/>
          </p:nvPr>
        </p:nvSpPr>
        <p:spPr>
          <a:xfrm>
            <a:off x="1013750" y="1726675"/>
            <a:ext cx="102309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300"/>
              <a:buFont typeface="Arial"/>
              <a:buNone/>
            </a:pPr>
            <a:r>
              <a:rPr lang="it-IT" sz="1900" b="1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A PARTIRE DA </a:t>
            </a:r>
            <a:endParaRPr sz="1900" b="1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900" b="1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900"/>
              <a:buChar char="-"/>
            </a:pPr>
            <a:r>
              <a:rPr lang="it-IT" sz="1900" b="1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CIÒ CHE SIAMO</a:t>
            </a:r>
            <a:endParaRPr sz="1900" b="1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900"/>
              <a:buChar char="-"/>
            </a:pPr>
            <a:r>
              <a:rPr lang="it-IT" sz="1900" b="1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CIÒ CHE CONOSCIAMO </a:t>
            </a:r>
            <a:endParaRPr lang="it-IT" sz="1900" b="1" i="0" u="none" strike="noStrike" cap="none" dirty="0" smtClean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900"/>
              <a:buChar char="-"/>
            </a:pPr>
            <a:r>
              <a:rPr lang="it-IT" sz="1900" b="1" dirty="0" smtClean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LE NOSTRE ESPERIENZE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900"/>
              <a:buChar char="-"/>
            </a:pPr>
            <a:r>
              <a:rPr lang="it-IT" sz="1900" b="1" i="0" u="none" strike="noStrike" cap="none" dirty="0" smtClean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NOSTRI PREGIUDIZI</a:t>
            </a:r>
          </a:p>
          <a:p>
            <a:pPr marL="1079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900"/>
              <a:buNone/>
            </a:pPr>
            <a:r>
              <a:rPr lang="it-IT" sz="1900" b="1" dirty="0" smtClean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.........</a:t>
            </a: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900"/>
              <a:buChar char="-"/>
            </a:pPr>
            <a:endParaRPr lang="it-IT" sz="1900" b="1" i="0" u="none" strike="noStrike" cap="none" dirty="0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it-IT" sz="19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it-IT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ANALOGIA</a:t>
            </a:r>
            <a:endParaRPr sz="1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it-IT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DIFFERENZA</a:t>
            </a:r>
            <a:r>
              <a:rPr lang="it-IT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it-IT" sz="19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-IT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NFLUENZATI DA QUANTO ACCADE NEL GRUPPO</a:t>
            </a:r>
            <a:endParaRPr sz="1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3801" y="2285351"/>
            <a:ext cx="4187475" cy="27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57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24885" y="2335236"/>
            <a:ext cx="6836898" cy="321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Dissonanza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Consonanza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Accettazione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Accoglienza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Valorizzazione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" y="0"/>
            <a:ext cx="12192000" cy="1643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DISPOSIZIONE DEL DOCENTE  RISPETTO ALLA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«DIVERSITA’»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umetto 2 2"/>
          <p:cNvSpPr/>
          <p:nvPr/>
        </p:nvSpPr>
        <p:spPr>
          <a:xfrm>
            <a:off x="7968344" y="1761139"/>
            <a:ext cx="2220685" cy="1148193"/>
          </a:xfrm>
          <a:prstGeom prst="wedgeRoundRectCallout">
            <a:avLst>
              <a:gd name="adj1" fmla="val -118872"/>
              <a:gd name="adj2" fmla="val 39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TROPPO DIVERSO PERCHE’ IO POSSA FARE QUALCOSA</a:t>
            </a:r>
            <a:endParaRPr lang="it-IT" dirty="0"/>
          </a:p>
        </p:txBody>
      </p:sp>
      <p:sp>
        <p:nvSpPr>
          <p:cNvPr id="5" name="Fumetto 2 4"/>
          <p:cNvSpPr/>
          <p:nvPr/>
        </p:nvSpPr>
        <p:spPr>
          <a:xfrm>
            <a:off x="542722" y="1994908"/>
            <a:ext cx="2220685" cy="1148193"/>
          </a:xfrm>
          <a:prstGeom prst="wedgeRoundRectCallout">
            <a:avLst>
              <a:gd name="adj1" fmla="val 105965"/>
              <a:gd name="adj2" fmla="val 68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STAI QUI MA NON FARMI CAMBIARE</a:t>
            </a:r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8468526" y="3027201"/>
            <a:ext cx="2155931" cy="1225485"/>
          </a:xfrm>
          <a:prstGeom prst="wedgeRoundRectCallout">
            <a:avLst>
              <a:gd name="adj1" fmla="val -127624"/>
              <a:gd name="adj2" fmla="val 23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NON E’ COSI’ DIVERSO POSSO ANCHE  RIUSCIRE</a:t>
            </a:r>
            <a:endParaRPr lang="it-IT" dirty="0"/>
          </a:p>
        </p:txBody>
      </p:sp>
      <p:sp>
        <p:nvSpPr>
          <p:cNvPr id="7" name="Fumetto 2 6"/>
          <p:cNvSpPr/>
          <p:nvPr/>
        </p:nvSpPr>
        <p:spPr>
          <a:xfrm>
            <a:off x="542722" y="3264908"/>
            <a:ext cx="2220685" cy="1148193"/>
          </a:xfrm>
          <a:prstGeom prst="wedgeRoundRectCallout">
            <a:avLst>
              <a:gd name="adj1" fmla="val 105965"/>
              <a:gd name="adj2" fmla="val 68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 EVIDENZIANO GLI ELEMENTI DI NORMALITA’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1971075" y="828350"/>
            <a:ext cx="9292200" cy="5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2300" i="1">
                <a:latin typeface="Arial"/>
                <a:ea typeface="Arial"/>
                <a:cs typeface="Arial"/>
                <a:sym typeface="Arial"/>
              </a:rPr>
              <a:t>Agli undici indiani ciechi era stato posto questo quesito: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2300" i="1">
                <a:latin typeface="Arial"/>
                <a:ea typeface="Arial"/>
                <a:cs typeface="Arial"/>
                <a:sym typeface="Arial"/>
              </a:rPr>
              <a:t>“Che cos’è in realtà un elefante?”.</a:t>
            </a:r>
            <a:endParaRPr sz="23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2300" i="1">
                <a:latin typeface="Arial"/>
                <a:ea typeface="Arial"/>
                <a:cs typeface="Arial"/>
                <a:sym typeface="Arial"/>
              </a:rPr>
              <a:t>Il primo prende in mano la coda e risponde: “Un elefante è qualcosa che assomiglia a un serpente lungo e sinuoso”. </a:t>
            </a:r>
            <a:endParaRPr sz="23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2300" i="1">
                <a:latin typeface="Arial"/>
                <a:ea typeface="Arial"/>
                <a:cs typeface="Arial"/>
                <a:sym typeface="Arial"/>
              </a:rPr>
              <a:t>Il secondo tocca una gamba: “Un elefante assomiglia a un tronco di un albero ruvido e solido”.</a:t>
            </a:r>
            <a:endParaRPr sz="23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2300" i="1">
                <a:latin typeface="Arial"/>
                <a:ea typeface="Arial"/>
                <a:cs typeface="Arial"/>
                <a:sym typeface="Arial"/>
              </a:rPr>
              <a:t>E così via…</a:t>
            </a:r>
            <a:endParaRPr sz="23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300"/>
          </a:p>
        </p:txBody>
      </p:sp>
      <p:sp>
        <p:nvSpPr>
          <p:cNvPr id="2" name="CasellaDiTesto 1"/>
          <p:cNvSpPr txBox="1"/>
          <p:nvPr/>
        </p:nvSpPr>
        <p:spPr>
          <a:xfrm>
            <a:off x="1971075" y="98475"/>
            <a:ext cx="648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2"/>
                </a:solidFill>
              </a:rPr>
              <a:t>IL  CONSIGLIO DI CLASSE</a:t>
            </a:r>
            <a:endParaRPr lang="it-IT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22425"/>
            <a:ext cx="6205549" cy="640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8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914399" y="450166"/>
            <a:ext cx="6344529" cy="1617785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198098" y="2234418"/>
            <a:ext cx="6060830" cy="1617785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vale 4"/>
          <p:cNvSpPr/>
          <p:nvPr/>
        </p:nvSpPr>
        <p:spPr>
          <a:xfrm>
            <a:off x="1350497" y="4121833"/>
            <a:ext cx="6330463" cy="1589649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99471" y="1223888"/>
            <a:ext cx="41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CENTRALITA’ DELLA PERSONA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13206" y="2841673"/>
            <a:ext cx="534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UNA SCUOLA DI TUTTI E CIASCUNO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13206" y="4670698"/>
            <a:ext cx="534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IL SENSO DELL’ESPERIENZA EDUCATIVA…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9720775" y="1223888"/>
            <a:ext cx="1336430" cy="4639995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692640" y="2844466"/>
            <a:ext cx="136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DOVE??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COME?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CHI?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5" y="78926"/>
            <a:ext cx="9408694" cy="668899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9936"/>
          <a:stretch/>
        </p:blipFill>
        <p:spPr>
          <a:xfrm>
            <a:off x="43105" y="1717733"/>
            <a:ext cx="5759379" cy="3801278"/>
          </a:xfrm>
          <a:prstGeom prst="rect">
            <a:avLst/>
          </a:prstGeom>
        </p:spPr>
      </p:pic>
      <p:sp>
        <p:nvSpPr>
          <p:cNvPr id="6" name="AutoShape 6" descr="Modelli in presenza di studenti con BES"/>
          <p:cNvSpPr>
            <a:spLocks noChangeAspect="1" noChangeArrowheads="1"/>
          </p:cNvSpPr>
          <p:nvPr/>
        </p:nvSpPr>
        <p:spPr bwMode="auto">
          <a:xfrm>
            <a:off x="7681621" y="-3962282"/>
            <a:ext cx="11626796" cy="116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84" y="980787"/>
            <a:ext cx="6389516" cy="527517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069143" y="633046"/>
            <a:ext cx="5387927" cy="142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DDI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38" y="2712658"/>
            <a:ext cx="5401524" cy="14326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04117"/>
            <a:ext cx="5401524" cy="14326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00997" y="1167618"/>
            <a:ext cx="327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DIAGNOSI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8098" y="3207434"/>
            <a:ext cx="295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FAMIGLIA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24690" y="5106572"/>
            <a:ext cx="316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ASPETTATIVE</a:t>
            </a:r>
            <a:endParaRPr lang="it-IT" sz="36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74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900113" y="692150"/>
            <a:ext cx="792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Difficoltà emotive a modalità espressiva </a:t>
            </a:r>
            <a:r>
              <a:rPr kumimoji="0" lang="it-IT" altLang="it-IT" sz="54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IMPLOSIVA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3691466" y="2088445"/>
            <a:ext cx="8398934" cy="40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a mantenere il livello di attenzione (vuoto di pensiero)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a comunicare verbalmente (es. mutismo)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ad esprimere verbalmente i bisogni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Sintomi somatici di vario genere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44393" y="1800665"/>
            <a:ext cx="3847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COSA VI ASPETTATE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1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1042988" y="476250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Strategie educative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1591732" y="1715912"/>
            <a:ext cx="9945511" cy="443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Cercare di amplificare le energie dello star bene: tecnica del tifoso (incoraggiamento e supporto energetico)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Non considerare un attacco a sé. Il ragazzo non può parlare nonostante lo voglia!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Chiedere senza pretendere risposte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Offrire i pensieri che identifichino il problema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>
                <a:tab pos="360363" algn="l"/>
              </a:tabLst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(Regalo educativo «Ti presto le mie parole come pensiero su cui tu poi puoi far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>
                <a:tab pos="360363" algn="l"/>
              </a:tabLst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nascere i tuoi pensieri»)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Offrire le parole per descrivere il mondo interno in cui si trova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Fare sentire il legame stabile e sicuro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Ogni insegnante sarà «unico»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Difficoltà emotive a modalità espressiva </a:t>
            </a:r>
            <a:r>
              <a:rPr kumimoji="0" lang="it-IT" alt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ESPLOSIVA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3212122" y="2379785"/>
            <a:ext cx="6717324" cy="37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a condividere l’insegnante con il gruppo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Incapacità a riconoscere l’autorevolezza dell’adulto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Scarsa autostima e legame con l’altro vissuto come precario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Perdita del controllo emotivo</a:t>
            </a:r>
            <a:endParaRPr kumimoji="0" lang="it-IT" alt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0" y="7939"/>
            <a:ext cx="7291754" cy="73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Strategie educative</a:t>
            </a:r>
            <a:endParaRPr kumimoji="0" lang="it-IT" altLang="it-IT" sz="40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Impact"/>
              <a:ea typeface="+mj-ea"/>
              <a:cs typeface="+mj-cs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773723" y="644769"/>
            <a:ext cx="9530862" cy="30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Angoscia per la perdita della consistenza del legame con l’adulto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«Addomesticare»: potere/energia dell’autorevolezza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Offrire presenza solida, sicura, rassicurante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Mettere in circolo l’energia distribuendo l’attenzione emotiva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Condivisione di senso della regola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450574" y="3199380"/>
            <a:ext cx="5538970" cy="375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Impossibilità di autoregolazione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Contenimento: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Fisico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Esterno</a:t>
            </a:r>
          </a:p>
          <a:p>
            <a:pPr marL="86868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Spazio time-out: star male a scuola si può</a:t>
            </a:r>
          </a:p>
          <a:p>
            <a:pPr marL="59436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Non è espulsione, è rigenerante</a:t>
            </a:r>
          </a:p>
          <a:p>
            <a:pPr marL="86868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Spazio pit-stop: fuori dall’aula</a:t>
            </a:r>
          </a:p>
          <a:p>
            <a:pPr marL="64008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Accoglimento più intenso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075947" y="4341321"/>
            <a:ext cx="6116053" cy="251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Interno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Consapevolizzare (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metacognizione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del controllo emotivo)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Dire le emozioni con le parole e la voce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 bwMode="auto">
          <a:xfrm>
            <a:off x="4787899" y="1682044"/>
            <a:ext cx="5383389" cy="376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di attenzione e concentrazione (ADHD)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di decodifica del testo scritto (dislessia)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di comprensione del messaggio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di organizzazione dello spazio grafico (disprassia)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di passare dalle operazioni concrete a quelle astratte (discalculia)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Svantaggio socio-ambientale e difficoltà a reperire i mezzi logici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Difficoltà linguistica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755650" y="476251"/>
            <a:ext cx="7778750" cy="10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DIFFICOLTÀ STRUMENTALI</a:t>
            </a:r>
            <a:br>
              <a:rPr kumimoji="0" lang="it-IT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</a:b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Impact"/>
              <a:ea typeface="+mj-ea"/>
              <a:cs typeface="+mj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768626" y="1"/>
            <a:ext cx="7156175" cy="106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Strategie educative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1074420" y="1337310"/>
            <a:ext cx="10561320" cy="592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Evitare che il problema strumentale crei altri problemi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Evitare di «sbattere» contro il sintomo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«Curare la malattia con la forza della salute»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Prestare e offrire competenze in deficit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Mantenere i frammenti e rimandare un Sé competente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Metacognizione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del problema (consapevolezza delle difficoltà che incontra)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Personalizzazione delle consegne 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pre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-consegna – post-consegna 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semplici, chiare e chiuse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scomposizione nelle singole azioni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SIBILIA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378633" y="562708"/>
            <a:ext cx="4515729" cy="9988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SEMPLIFICARE</a:t>
            </a:r>
            <a:endParaRPr lang="it-IT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1378633" y="2135945"/>
            <a:ext cx="4546210" cy="9988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COMPENSARE</a:t>
            </a:r>
            <a:endParaRPr lang="it-IT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1531033" y="3709181"/>
            <a:ext cx="4518075" cy="14395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RIDURRE/EVITARE</a:t>
            </a:r>
            <a:endParaRPr lang="it-IT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e 7"/>
          <p:cNvSpPr/>
          <p:nvPr/>
        </p:nvSpPr>
        <p:spPr>
          <a:xfrm>
            <a:off x="7019778" y="1848730"/>
            <a:ext cx="4543866" cy="1573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???????</a:t>
            </a:r>
          </a:p>
          <a:p>
            <a:pPr algn="ctr"/>
            <a:r>
              <a:rPr lang="it-IT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PROGRAMMARE PENSANDO A TUTTI?</a:t>
            </a:r>
            <a:endParaRPr lang="it-IT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98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>
            <a:spLocks noGrp="1"/>
          </p:cNvSpPr>
          <p:nvPr>
            <p:ph type="title"/>
          </p:nvPr>
        </p:nvSpPr>
        <p:spPr>
          <a:xfrm>
            <a:off x="13975" y="207975"/>
            <a:ext cx="12192000" cy="1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2000"/>
              <a:buFont typeface="Corbel"/>
              <a:buNone/>
            </a:pPr>
            <a:endParaRPr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2000"/>
              <a:buFont typeface="Corbel"/>
              <a:buNone/>
            </a:pPr>
            <a:r>
              <a:rPr lang="it-IT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it-IT" sz="36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             ATTIVITA’ SPECIFICA</a:t>
            </a:r>
            <a:endParaRPr sz="36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2000"/>
              <a:buFont typeface="Corbel"/>
              <a:buNone/>
            </a:pPr>
            <a:r>
              <a:rPr lang="it-IT" sz="3600">
                <a:solidFill>
                  <a:srgbClr val="099BD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600">
                <a:solidFill>
                  <a:srgbClr val="099BD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76200" y="3005125"/>
            <a:ext cx="4350600" cy="238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R</a:t>
            </a:r>
            <a:r>
              <a:rPr kumimoji="0" lang="it-IT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isolvere le DISEQUAZIONI LINEARI INTERE attraverso l’utilizzo di una </a:t>
            </a:r>
            <a:r>
              <a:rPr kumimoji="0" lang="it-IT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ANALYSIS </a:t>
            </a:r>
            <a:r>
              <a:rPr kumimoji="0" lang="it-IT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proposta dal docente che suddivide la richiesta in fasi di lavoro </a:t>
            </a:r>
            <a:r>
              <a:rPr kumimoji="0" lang="it-IT" sz="21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espresse in modo semplice e chiaro</a:t>
            </a:r>
            <a:r>
              <a:rPr kumimoji="0" lang="it-IT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mettendo in evidenza cosa fare prima e cosa fare dopo e le regole da rispettare.</a:t>
            </a:r>
            <a:endParaRPr kumimoji="0" sz="4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400" y="2006675"/>
            <a:ext cx="5172749" cy="4648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13975" y="1942475"/>
            <a:ext cx="226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FASE 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40175" y="5486400"/>
            <a:ext cx="438662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0" name="Google Shape;2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5" y="149625"/>
            <a:ext cx="4001476" cy="16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5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a9c5fa53a_0_7"/>
          <p:cNvSpPr txBox="1">
            <a:spLocks noGrp="1"/>
          </p:cNvSpPr>
          <p:nvPr>
            <p:ph type="title"/>
          </p:nvPr>
        </p:nvSpPr>
        <p:spPr>
          <a:xfrm>
            <a:off x="212325" y="55575"/>
            <a:ext cx="11979600" cy="1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2000"/>
              <a:buFont typeface="Corbel"/>
              <a:buNone/>
            </a:pPr>
            <a:r>
              <a:rPr lang="it-IT" sz="2000" b="1" i="1">
                <a:solidFill>
                  <a:srgbClr val="099BD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1" i="1">
                <a:solidFill>
                  <a:srgbClr val="099BD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1" i="1">
                <a:solidFill>
                  <a:srgbClr val="099BD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</a:t>
            </a:r>
            <a:r>
              <a:rPr lang="it-IT" sz="3600" b="1" i="1">
                <a:solidFill>
                  <a:srgbClr val="099BDD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it-IT" sz="36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 				   ATTIVITA’ SPECIFICA</a:t>
            </a:r>
            <a:endParaRPr sz="36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2000"/>
              <a:buFont typeface="Corbel"/>
              <a:buNone/>
            </a:pPr>
            <a:r>
              <a:rPr lang="it-IT" sz="1777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777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ca9c5fa53a_0_7"/>
          <p:cNvSpPr txBox="1"/>
          <p:nvPr/>
        </p:nvSpPr>
        <p:spPr>
          <a:xfrm>
            <a:off x="81975" y="3007750"/>
            <a:ext cx="4461600" cy="1283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100" b="1" i="0" u="none" strike="noStrike" kern="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Collocare su una retta orientata il valore trovato e </a:t>
            </a:r>
            <a:r>
              <a:rPr kumimoji="0" lang="it-IT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indicare ed evidenziare sulla retta l’intervallo che rende vera la disequazione.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ca9c5fa53a_0_7"/>
          <p:cNvSpPr txBox="1"/>
          <p:nvPr/>
        </p:nvSpPr>
        <p:spPr>
          <a:xfrm>
            <a:off x="1952875" y="3653000"/>
            <a:ext cx="661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8" name="Google Shape;238;g2ca9c5fa53a_0_7"/>
          <p:cNvSpPr txBox="1"/>
          <p:nvPr/>
        </p:nvSpPr>
        <p:spPr>
          <a:xfrm>
            <a:off x="13975" y="1942475"/>
            <a:ext cx="226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FASE 2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2ca9c5fa53a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875" y="3007750"/>
            <a:ext cx="7289702" cy="278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ca9c5fa53a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2851"/>
            <a:ext cx="3558200" cy="16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6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0702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r>
              <a:rPr lang="it-IT" sz="4400"/>
              <a:t/>
            </a:r>
            <a:br>
              <a:rPr lang="it-IT" sz="4400"/>
            </a:br>
            <a:r>
              <a:rPr lang="it-IT" sz="4400"/>
              <a:t>                 </a:t>
            </a:r>
            <a:r>
              <a:rPr lang="it-IT" sz="4400">
                <a:solidFill>
                  <a:schemeClr val="accent6"/>
                </a:solidFill>
              </a:rPr>
              <a:t>  								</a:t>
            </a:r>
            <a:r>
              <a:rPr lang="it-IT" sz="36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COME REALIZZO L’INCLUSIONE</a:t>
            </a:r>
            <a:r>
              <a:rPr lang="it-IT" sz="4400">
                <a:solidFill>
                  <a:schemeClr val="accent6"/>
                </a:solidFill>
              </a:rPr>
              <a:t/>
            </a:r>
            <a:br>
              <a:rPr lang="it-IT" sz="4400">
                <a:solidFill>
                  <a:schemeClr val="accent6"/>
                </a:solidFill>
              </a:rPr>
            </a:br>
            <a:r>
              <a:rPr lang="it-IT" sz="4400"/>
              <a:t/>
            </a:r>
            <a:br>
              <a:rPr lang="it-IT" sz="4400"/>
            </a:br>
            <a:endParaRPr sz="4400"/>
          </a:p>
        </p:txBody>
      </p:sp>
      <p:sp>
        <p:nvSpPr>
          <p:cNvPr id="246" name="Google Shape;246;p8"/>
          <p:cNvSpPr txBox="1">
            <a:spLocks noGrp="1"/>
          </p:cNvSpPr>
          <p:nvPr>
            <p:ph type="body" idx="1"/>
          </p:nvPr>
        </p:nvSpPr>
        <p:spPr>
          <a:xfrm>
            <a:off x="121800" y="2566425"/>
            <a:ext cx="12070200" cy="4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❏"/>
            </a:pPr>
            <a:r>
              <a:rPr lang="it-IT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L’insegnante spiega la risoluzione di una disequazione intera lineare attraverso l’utilizzo di una task analysis precedentemente predisposta, mostrando agli studenti la possibilità di utilizzare </a:t>
            </a:r>
            <a:r>
              <a:rPr lang="it-IT" sz="2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strumenti facilitatori di compiti complessi e che funzionino da prompt </a:t>
            </a:r>
            <a:r>
              <a:rPr lang="it-IT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nell’esecuzione di un’attività.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❏"/>
            </a:pPr>
            <a:r>
              <a:rPr lang="it-IT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strumenti proposti risultano </a:t>
            </a:r>
            <a:r>
              <a:rPr lang="it-IT" sz="2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fruibili da tutti gli studenti in qualsiasi momento</a:t>
            </a:r>
            <a:r>
              <a:rPr lang="it-IT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quanto il docente li condividerà in class-room; 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❏"/>
            </a:pPr>
            <a:r>
              <a:rPr lang="it-IT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studente svolge l</a:t>
            </a:r>
            <a:r>
              <a:rPr lang="it-IT" sz="2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stessa attività didattica della classe</a:t>
            </a:r>
            <a:r>
              <a:rPr lang="it-IT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3250"/>
            <a:ext cx="429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2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7" y="27673"/>
            <a:ext cx="8145193" cy="53411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867421" y="4923692"/>
            <a:ext cx="4698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rgbClr val="FF0000"/>
                </a:solidFill>
              </a:rPr>
              <a:t>SOCIALI</a:t>
            </a:r>
            <a:endParaRPr lang="it-IT" sz="8800" dirty="0">
              <a:solidFill>
                <a:srgbClr val="FF0000"/>
              </a:solidFill>
            </a:endParaRPr>
          </a:p>
        </p:txBody>
      </p:sp>
      <p:sp>
        <p:nvSpPr>
          <p:cNvPr id="4" name="Per 3"/>
          <p:cNvSpPr/>
          <p:nvPr/>
        </p:nvSpPr>
        <p:spPr>
          <a:xfrm>
            <a:off x="6473371" y="2148115"/>
            <a:ext cx="4209143" cy="3831771"/>
          </a:xfrm>
          <a:prstGeom prst="mathMultiply">
            <a:avLst>
              <a:gd name="adj1" fmla="val 11798"/>
            </a:avLst>
          </a:prstGeom>
          <a:solidFill>
            <a:srgbClr val="DEEBF7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94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"/>
            <a:ext cx="12192000" cy="76634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82684" y="3277773"/>
            <a:ext cx="1927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accent6"/>
                </a:solidFill>
              </a:rPr>
              <a:t>BES</a:t>
            </a:r>
            <a:endParaRPr lang="it-IT" sz="8000" dirty="0">
              <a:solidFill>
                <a:schemeClr val="accent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35083" y="-1322363"/>
            <a:ext cx="7584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accent6"/>
                </a:solidFill>
              </a:rPr>
              <a:t>BES</a:t>
            </a:r>
            <a:endParaRPr lang="it-IT" sz="8000" dirty="0">
              <a:solidFill>
                <a:schemeClr val="accent6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83" y="2236763"/>
            <a:ext cx="2893783" cy="226217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28075" y="3742007"/>
            <a:ext cx="101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BES</a:t>
            </a:r>
            <a:endParaRPr lang="it-IT" sz="4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80474" y="3137095"/>
            <a:ext cx="12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BES</a:t>
            </a:r>
            <a:endParaRPr lang="it-IT" sz="4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93366" y="2236763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4"/>
                </a:solidFill>
              </a:rPr>
              <a:t>BES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19976" y="2606095"/>
            <a:ext cx="55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/>
                </a:solidFill>
              </a:rPr>
              <a:t>BES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88788" y="2975427"/>
            <a:ext cx="53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/>
                </a:solidFill>
              </a:rPr>
              <a:t>BES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85402" y="4841782"/>
            <a:ext cx="1749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/>
              <a:t>BES</a:t>
            </a:r>
            <a:endParaRPr lang="it-IT" sz="6600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245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791520"/>
            <a:ext cx="6010861" cy="31605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38" y="3728851"/>
            <a:ext cx="5148148" cy="28829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96222" y="1885071"/>
            <a:ext cx="5346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VITA IN MOVIMENTO DEI NOSTRI STUDENTI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6057" y="4847771"/>
            <a:ext cx="6112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PROPOSTA EDUCATIVA E DIDATTICA DA RIPENSARE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SIBILIA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80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133600" y="228600"/>
            <a:ext cx="77724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it-IT" altLang="it-IT" sz="2800">
                <a:solidFill>
                  <a:srgbClr val="FFFF00"/>
                </a:solidFill>
              </a:rPr>
              <a:t>I preadolescenti oggi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1981200" y="4953000"/>
            <a:ext cx="82296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buClr>
                <a:srgbClr val="467886"/>
              </a:buClr>
              <a:buNone/>
              <a:defRPr/>
            </a:pPr>
            <a:r>
              <a:rPr lang="it-IT" altLang="it-IT">
                <a:solidFill>
                  <a:prstClr val="black"/>
                </a:solidFill>
              </a:rPr>
              <a:t> … incantati dalla confusione tra </a:t>
            </a:r>
            <a:r>
              <a:rPr lang="it-IT" altLang="it-IT" i="1">
                <a:solidFill>
                  <a:prstClr val="black"/>
                </a:solidFill>
              </a:rPr>
              <a:t>mondo reale</a:t>
            </a:r>
            <a:r>
              <a:rPr lang="it-IT" altLang="it-IT">
                <a:solidFill>
                  <a:prstClr val="black"/>
                </a:solidFill>
              </a:rPr>
              <a:t> e </a:t>
            </a:r>
            <a:r>
              <a:rPr lang="it-IT" altLang="it-IT" i="1">
                <a:solidFill>
                  <a:prstClr val="black"/>
                </a:solidFill>
              </a:rPr>
              <a:t>mondi virtuali</a:t>
            </a:r>
          </a:p>
        </p:txBody>
      </p:sp>
      <p:pic>
        <p:nvPicPr>
          <p:cNvPr id="9220" name="Picture 6" descr="http://i.a.cnn.net/cnn/2006/US/03/19/time.cover.story/story.time.cover.sun1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68414"/>
            <a:ext cx="25558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71245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2063750" y="1773238"/>
            <a:ext cx="8229600" cy="45259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en-US" altLang="it-IT" sz="2800">
                <a:solidFill>
                  <a:prstClr val="black"/>
                </a:solidFill>
              </a:rPr>
              <a:t>Usano </a:t>
            </a:r>
            <a:r>
              <a:rPr lang="en-US" altLang="it-IT" sz="2800">
                <a:solidFill>
                  <a:srgbClr val="FFFF00"/>
                </a:solidFill>
              </a:rPr>
              <a:t>tutti i media disponibili</a:t>
            </a:r>
            <a:r>
              <a:rPr lang="en-US" altLang="it-IT" sz="2800">
                <a:solidFill>
                  <a:prstClr val="black"/>
                </a:solidFill>
              </a:rPr>
              <a:t>, per tutto il tempo possibile e contemporaneamente</a:t>
            </a:r>
          </a:p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endParaRPr lang="en-US" altLang="it-IT" sz="90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en-US" altLang="it-IT" sz="2800">
                <a:solidFill>
                  <a:prstClr val="black"/>
                </a:solidFill>
              </a:rPr>
              <a:t>Essere </a:t>
            </a:r>
            <a:r>
              <a:rPr lang="en-US" altLang="it-IT" sz="2800">
                <a:solidFill>
                  <a:srgbClr val="FFFF00"/>
                </a:solidFill>
              </a:rPr>
              <a:t>originali</a:t>
            </a:r>
            <a:r>
              <a:rPr lang="en-US" altLang="it-IT" sz="2800">
                <a:solidFill>
                  <a:prstClr val="black"/>
                </a:solidFill>
              </a:rPr>
              <a:t> (“unici”) è una loro forte aspirazione</a:t>
            </a: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en-US" altLang="it-IT" sz="90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en-US" altLang="it-IT" sz="2800">
                <a:solidFill>
                  <a:prstClr val="black"/>
                </a:solidFill>
              </a:rPr>
              <a:t>Vogliono poter disporre di tanti oggetti in modo da poter </a:t>
            </a:r>
            <a:r>
              <a:rPr lang="en-US" altLang="it-IT" sz="2800">
                <a:solidFill>
                  <a:srgbClr val="FFFF00"/>
                </a:solidFill>
              </a:rPr>
              <a:t>vivere meglio</a:t>
            </a:r>
            <a:r>
              <a:rPr lang="en-US" altLang="it-IT" sz="2800">
                <a:solidFill>
                  <a:prstClr val="black"/>
                </a:solidFill>
              </a:rPr>
              <a:t> ma non hanno la minima idea di cosa voglia dire</a:t>
            </a: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en-US" altLang="it-IT" sz="90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en-US" altLang="it-IT" sz="2800">
                <a:solidFill>
                  <a:prstClr val="black"/>
                </a:solidFill>
              </a:rPr>
              <a:t>Vogliono “afferrare”  velocemente il significato di ogni cosa.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1992313" y="476251"/>
            <a:ext cx="8229600" cy="836613"/>
          </a:xfrm>
          <a:prstGeom prst="rect">
            <a:avLst/>
          </a:prstGeom>
          <a:solidFill>
            <a:srgbClr val="FFFFA3"/>
          </a:solidFill>
          <a:ln>
            <a:noFill/>
          </a:ln>
          <a:effectLst/>
        </p:spPr>
        <p:txBody>
          <a:bodyPr anchor="ctr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it-IT" sz="3400" b="1">
                <a:solidFill>
                  <a:srgbClr val="A40000"/>
                </a:solidFill>
                <a:latin typeface="Lucida Console" panose="020B0609040504020204" pitchFamily="49" charset="0"/>
              </a:rPr>
              <a:t>The Multitasking Generation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8382737"/>
      </p:ext>
    </p:extLst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167618" y="848677"/>
            <a:ext cx="1045229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A4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  <a:cs typeface="Times New Roman" panose="02020603050405020304" pitchFamily="18" charset="0"/>
              </a:rPr>
              <a:t>	</a:t>
            </a:r>
            <a:r>
              <a:rPr lang="it-IT" altLang="it-IT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cervello prima non era abituato a tutte le cose insieme, adesso come fa? E a che costo, visto che lo fa?  </a:t>
            </a:r>
            <a:r>
              <a:rPr lang="it-IT" altLang="it-IT" sz="2400" dirty="0">
                <a:solidFill>
                  <a:prstClr val="black"/>
                </a:solidFill>
                <a:cs typeface="Times New Roman" panose="02020603050405020304" pitchFamily="18" charset="0"/>
              </a:rPr>
              <a:t>	</a:t>
            </a:r>
            <a:endParaRPr lang="it-IT" altLang="it-IT" sz="2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 </a:t>
            </a:r>
            <a:r>
              <a:rPr lang="it-IT" altLang="it-IT" sz="2400" dirty="0" smtClean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             </a:t>
            </a:r>
            <a:r>
              <a:rPr lang="it-IT" altLang="it-IT" sz="4400" i="1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Multitasking</a:t>
            </a:r>
            <a:endParaRPr lang="it-IT" altLang="it-IT" sz="4400" i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Hanno sviluppato un cervello diverso? </a:t>
            </a:r>
            <a:r>
              <a:rPr lang="it-IT" altLang="it-IT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altLang="it-IT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Attenzione </a:t>
            </a:r>
            <a:r>
              <a:rPr lang="it-IT" altLang="it-IT" sz="2400" dirty="0">
                <a:solidFill>
                  <a:prstClr val="black"/>
                </a:solidFill>
                <a:cs typeface="Times New Roman" panose="02020603050405020304" pitchFamily="18" charset="0"/>
              </a:rPr>
              <a:t>frammentata, difficoltà della memoria in un'era di flusso continuo di informazioni e </a:t>
            </a:r>
            <a:r>
              <a:rPr lang="it-IT" altLang="it-IT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stimoli. </a:t>
            </a:r>
            <a:endParaRPr lang="it-IT" altLang="it-IT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Si  stanno  </a:t>
            </a:r>
            <a:r>
              <a:rPr lang="it-IT" altLang="it-IT" sz="2400" dirty="0">
                <a:solidFill>
                  <a:prstClr val="black"/>
                </a:solidFill>
                <a:cs typeface="Times New Roman" panose="02020603050405020304" pitchFamily="18" charset="0"/>
              </a:rPr>
              <a:t>trasformando i processi stessi dell'apprendere e del ragionare … ”</a:t>
            </a:r>
            <a:endParaRPr lang="it-IT" altLang="it-IT" sz="2400" dirty="0">
              <a:solidFill>
                <a:prstClr val="black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83338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2562226" y="358775"/>
            <a:ext cx="3141663" cy="3494088"/>
            <a:chOff x="835" y="278"/>
            <a:chExt cx="1979" cy="2201"/>
          </a:xfrm>
        </p:grpSpPr>
        <p:sp>
          <p:nvSpPr>
            <p:cNvPr id="12304" name="Freeform 5"/>
            <p:cNvSpPr>
              <a:spLocks/>
            </p:cNvSpPr>
            <p:nvPr/>
          </p:nvSpPr>
          <p:spPr bwMode="auto">
            <a:xfrm>
              <a:off x="835" y="427"/>
              <a:ext cx="1620" cy="2052"/>
            </a:xfrm>
            <a:custGeom>
              <a:avLst/>
              <a:gdLst>
                <a:gd name="T0" fmla="*/ 1431 w 1620"/>
                <a:gd name="T1" fmla="*/ 168 h 2052"/>
                <a:gd name="T2" fmla="*/ 1223 w 1620"/>
                <a:gd name="T3" fmla="*/ 158 h 2052"/>
                <a:gd name="T4" fmla="*/ 893 w 1620"/>
                <a:gd name="T5" fmla="*/ 149 h 2052"/>
                <a:gd name="T6" fmla="*/ 563 w 1620"/>
                <a:gd name="T7" fmla="*/ 102 h 2052"/>
                <a:gd name="T8" fmla="*/ 525 w 1620"/>
                <a:gd name="T9" fmla="*/ 92 h 2052"/>
                <a:gd name="T10" fmla="*/ 487 w 1620"/>
                <a:gd name="T11" fmla="*/ 73 h 2052"/>
                <a:gd name="T12" fmla="*/ 345 w 1620"/>
                <a:gd name="T13" fmla="*/ 36 h 2052"/>
                <a:gd name="T14" fmla="*/ 260 w 1620"/>
                <a:gd name="T15" fmla="*/ 7 h 2052"/>
                <a:gd name="T16" fmla="*/ 241 w 1620"/>
                <a:gd name="T17" fmla="*/ 36 h 2052"/>
                <a:gd name="T18" fmla="*/ 194 w 1620"/>
                <a:gd name="T19" fmla="*/ 489 h 2052"/>
                <a:gd name="T20" fmla="*/ 147 w 1620"/>
                <a:gd name="T21" fmla="*/ 716 h 2052"/>
                <a:gd name="T22" fmla="*/ 62 w 1620"/>
                <a:gd name="T23" fmla="*/ 999 h 2052"/>
                <a:gd name="T24" fmla="*/ 53 w 1620"/>
                <a:gd name="T25" fmla="*/ 1046 h 2052"/>
                <a:gd name="T26" fmla="*/ 24 w 1620"/>
                <a:gd name="T27" fmla="*/ 1122 h 2052"/>
                <a:gd name="T28" fmla="*/ 53 w 1620"/>
                <a:gd name="T29" fmla="*/ 1386 h 2052"/>
                <a:gd name="T30" fmla="*/ 90 w 1620"/>
                <a:gd name="T31" fmla="*/ 1509 h 2052"/>
                <a:gd name="T32" fmla="*/ 232 w 1620"/>
                <a:gd name="T33" fmla="*/ 1698 h 2052"/>
                <a:gd name="T34" fmla="*/ 251 w 1620"/>
                <a:gd name="T35" fmla="*/ 1726 h 2052"/>
                <a:gd name="T36" fmla="*/ 279 w 1620"/>
                <a:gd name="T37" fmla="*/ 1745 h 2052"/>
                <a:gd name="T38" fmla="*/ 289 w 1620"/>
                <a:gd name="T39" fmla="*/ 1773 h 2052"/>
                <a:gd name="T40" fmla="*/ 345 w 1620"/>
                <a:gd name="T41" fmla="*/ 1830 h 2052"/>
                <a:gd name="T42" fmla="*/ 393 w 1620"/>
                <a:gd name="T43" fmla="*/ 1877 h 2052"/>
                <a:gd name="T44" fmla="*/ 411 w 1620"/>
                <a:gd name="T45" fmla="*/ 1905 h 2052"/>
                <a:gd name="T46" fmla="*/ 534 w 1620"/>
                <a:gd name="T47" fmla="*/ 1990 h 2052"/>
                <a:gd name="T48" fmla="*/ 553 w 1620"/>
                <a:gd name="T49" fmla="*/ 2019 h 2052"/>
                <a:gd name="T50" fmla="*/ 610 w 1620"/>
                <a:gd name="T51" fmla="*/ 2038 h 2052"/>
                <a:gd name="T52" fmla="*/ 666 w 1620"/>
                <a:gd name="T53" fmla="*/ 2009 h 2052"/>
                <a:gd name="T54" fmla="*/ 761 w 1620"/>
                <a:gd name="T55" fmla="*/ 1990 h 2052"/>
                <a:gd name="T56" fmla="*/ 987 w 1620"/>
                <a:gd name="T57" fmla="*/ 1915 h 2052"/>
                <a:gd name="T58" fmla="*/ 1072 w 1620"/>
                <a:gd name="T59" fmla="*/ 1886 h 2052"/>
                <a:gd name="T60" fmla="*/ 1242 w 1620"/>
                <a:gd name="T61" fmla="*/ 1773 h 2052"/>
                <a:gd name="T62" fmla="*/ 1412 w 1620"/>
                <a:gd name="T63" fmla="*/ 1726 h 2052"/>
                <a:gd name="T64" fmla="*/ 1497 w 1620"/>
                <a:gd name="T65" fmla="*/ 1679 h 2052"/>
                <a:gd name="T66" fmla="*/ 1526 w 1620"/>
                <a:gd name="T67" fmla="*/ 1660 h 2052"/>
                <a:gd name="T68" fmla="*/ 1535 w 1620"/>
                <a:gd name="T69" fmla="*/ 1631 h 2052"/>
                <a:gd name="T70" fmla="*/ 1601 w 1620"/>
                <a:gd name="T71" fmla="*/ 1594 h 2052"/>
                <a:gd name="T72" fmla="*/ 1620 w 1620"/>
                <a:gd name="T73" fmla="*/ 1452 h 20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2052">
                  <a:moveTo>
                    <a:pt x="1431" y="168"/>
                  </a:moveTo>
                  <a:cubicBezTo>
                    <a:pt x="1362" y="165"/>
                    <a:pt x="1292" y="160"/>
                    <a:pt x="1223" y="158"/>
                  </a:cubicBezTo>
                  <a:cubicBezTo>
                    <a:pt x="1113" y="154"/>
                    <a:pt x="1003" y="154"/>
                    <a:pt x="893" y="149"/>
                  </a:cubicBezTo>
                  <a:cubicBezTo>
                    <a:pt x="783" y="144"/>
                    <a:pt x="672" y="115"/>
                    <a:pt x="563" y="102"/>
                  </a:cubicBezTo>
                  <a:cubicBezTo>
                    <a:pt x="550" y="99"/>
                    <a:pt x="537" y="97"/>
                    <a:pt x="525" y="92"/>
                  </a:cubicBezTo>
                  <a:cubicBezTo>
                    <a:pt x="512" y="87"/>
                    <a:pt x="500" y="77"/>
                    <a:pt x="487" y="73"/>
                  </a:cubicBezTo>
                  <a:cubicBezTo>
                    <a:pt x="445" y="59"/>
                    <a:pt x="389" y="46"/>
                    <a:pt x="345" y="36"/>
                  </a:cubicBezTo>
                  <a:cubicBezTo>
                    <a:pt x="326" y="26"/>
                    <a:pt x="284" y="0"/>
                    <a:pt x="260" y="7"/>
                  </a:cubicBezTo>
                  <a:cubicBezTo>
                    <a:pt x="249" y="10"/>
                    <a:pt x="247" y="26"/>
                    <a:pt x="241" y="36"/>
                  </a:cubicBezTo>
                  <a:cubicBezTo>
                    <a:pt x="235" y="194"/>
                    <a:pt x="234" y="338"/>
                    <a:pt x="194" y="489"/>
                  </a:cubicBezTo>
                  <a:cubicBezTo>
                    <a:pt x="186" y="568"/>
                    <a:pt x="183" y="644"/>
                    <a:pt x="147" y="716"/>
                  </a:cubicBezTo>
                  <a:cubicBezTo>
                    <a:pt x="137" y="787"/>
                    <a:pt x="95" y="934"/>
                    <a:pt x="62" y="999"/>
                  </a:cubicBezTo>
                  <a:cubicBezTo>
                    <a:pt x="59" y="1015"/>
                    <a:pt x="58" y="1031"/>
                    <a:pt x="53" y="1046"/>
                  </a:cubicBezTo>
                  <a:cubicBezTo>
                    <a:pt x="45" y="1072"/>
                    <a:pt x="24" y="1122"/>
                    <a:pt x="24" y="1122"/>
                  </a:cubicBezTo>
                  <a:cubicBezTo>
                    <a:pt x="12" y="1212"/>
                    <a:pt x="0" y="1308"/>
                    <a:pt x="53" y="1386"/>
                  </a:cubicBezTo>
                  <a:cubicBezTo>
                    <a:pt x="64" y="1419"/>
                    <a:pt x="73" y="1478"/>
                    <a:pt x="90" y="1509"/>
                  </a:cubicBezTo>
                  <a:cubicBezTo>
                    <a:pt x="121" y="1565"/>
                    <a:pt x="179" y="1662"/>
                    <a:pt x="232" y="1698"/>
                  </a:cubicBezTo>
                  <a:cubicBezTo>
                    <a:pt x="238" y="1707"/>
                    <a:pt x="243" y="1718"/>
                    <a:pt x="251" y="1726"/>
                  </a:cubicBezTo>
                  <a:cubicBezTo>
                    <a:pt x="259" y="1734"/>
                    <a:pt x="272" y="1736"/>
                    <a:pt x="279" y="1745"/>
                  </a:cubicBezTo>
                  <a:cubicBezTo>
                    <a:pt x="285" y="1753"/>
                    <a:pt x="284" y="1764"/>
                    <a:pt x="289" y="1773"/>
                  </a:cubicBezTo>
                  <a:cubicBezTo>
                    <a:pt x="311" y="1812"/>
                    <a:pt x="313" y="1808"/>
                    <a:pt x="345" y="1830"/>
                  </a:cubicBezTo>
                  <a:cubicBezTo>
                    <a:pt x="398" y="1908"/>
                    <a:pt x="327" y="1811"/>
                    <a:pt x="393" y="1877"/>
                  </a:cubicBezTo>
                  <a:cubicBezTo>
                    <a:pt x="401" y="1885"/>
                    <a:pt x="403" y="1897"/>
                    <a:pt x="411" y="1905"/>
                  </a:cubicBezTo>
                  <a:cubicBezTo>
                    <a:pt x="436" y="1930"/>
                    <a:pt x="501" y="1979"/>
                    <a:pt x="534" y="1990"/>
                  </a:cubicBezTo>
                  <a:cubicBezTo>
                    <a:pt x="540" y="2000"/>
                    <a:pt x="543" y="2013"/>
                    <a:pt x="553" y="2019"/>
                  </a:cubicBezTo>
                  <a:cubicBezTo>
                    <a:pt x="570" y="2030"/>
                    <a:pt x="610" y="2038"/>
                    <a:pt x="610" y="2038"/>
                  </a:cubicBezTo>
                  <a:cubicBezTo>
                    <a:pt x="693" y="2008"/>
                    <a:pt x="579" y="2052"/>
                    <a:pt x="666" y="2009"/>
                  </a:cubicBezTo>
                  <a:cubicBezTo>
                    <a:pt x="689" y="1997"/>
                    <a:pt x="744" y="1993"/>
                    <a:pt x="761" y="1990"/>
                  </a:cubicBezTo>
                  <a:cubicBezTo>
                    <a:pt x="837" y="1966"/>
                    <a:pt x="912" y="1941"/>
                    <a:pt x="987" y="1915"/>
                  </a:cubicBezTo>
                  <a:cubicBezTo>
                    <a:pt x="1013" y="1906"/>
                    <a:pt x="1047" y="1900"/>
                    <a:pt x="1072" y="1886"/>
                  </a:cubicBezTo>
                  <a:cubicBezTo>
                    <a:pt x="1112" y="1864"/>
                    <a:pt x="1202" y="1785"/>
                    <a:pt x="1242" y="1773"/>
                  </a:cubicBezTo>
                  <a:cubicBezTo>
                    <a:pt x="1298" y="1756"/>
                    <a:pt x="1354" y="1737"/>
                    <a:pt x="1412" y="1726"/>
                  </a:cubicBezTo>
                  <a:cubicBezTo>
                    <a:pt x="1477" y="1683"/>
                    <a:pt x="1447" y="1695"/>
                    <a:pt x="1497" y="1679"/>
                  </a:cubicBezTo>
                  <a:cubicBezTo>
                    <a:pt x="1507" y="1673"/>
                    <a:pt x="1519" y="1669"/>
                    <a:pt x="1526" y="1660"/>
                  </a:cubicBezTo>
                  <a:cubicBezTo>
                    <a:pt x="1532" y="1652"/>
                    <a:pt x="1528" y="1638"/>
                    <a:pt x="1535" y="1631"/>
                  </a:cubicBezTo>
                  <a:cubicBezTo>
                    <a:pt x="1553" y="1613"/>
                    <a:pt x="1580" y="1608"/>
                    <a:pt x="1601" y="1594"/>
                  </a:cubicBezTo>
                  <a:cubicBezTo>
                    <a:pt x="1612" y="1543"/>
                    <a:pt x="1620" y="1505"/>
                    <a:pt x="1620" y="1452"/>
                  </a:cubicBezTo>
                </a:path>
              </a:pathLst>
            </a:custGeom>
            <a:solidFill>
              <a:schemeClr val="bg1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ptos" pitchFamily="34" charset="0"/>
              </a:endParaRPr>
            </a:p>
          </p:txBody>
        </p:sp>
        <p:sp>
          <p:nvSpPr>
            <p:cNvPr id="12305" name="Oval 6"/>
            <p:cNvSpPr>
              <a:spLocks noChangeArrowheads="1"/>
            </p:cNvSpPr>
            <p:nvPr/>
          </p:nvSpPr>
          <p:spPr bwMode="auto">
            <a:xfrm flipH="1">
              <a:off x="1152" y="576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pto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prstClr val="black"/>
                </a:solidFill>
              </a:endParaRPr>
            </a:p>
          </p:txBody>
        </p:sp>
        <p:sp>
          <p:nvSpPr>
            <p:cNvPr id="12306" name="Freeform 7"/>
            <p:cNvSpPr>
              <a:spLocks/>
            </p:cNvSpPr>
            <p:nvPr/>
          </p:nvSpPr>
          <p:spPr bwMode="auto">
            <a:xfrm>
              <a:off x="2257" y="529"/>
              <a:ext cx="415" cy="1350"/>
            </a:xfrm>
            <a:custGeom>
              <a:avLst/>
              <a:gdLst>
                <a:gd name="T0" fmla="*/ 208 w 415"/>
                <a:gd name="T1" fmla="*/ 1350 h 1350"/>
                <a:gd name="T2" fmla="*/ 264 w 415"/>
                <a:gd name="T3" fmla="*/ 1095 h 1350"/>
                <a:gd name="T4" fmla="*/ 274 w 415"/>
                <a:gd name="T5" fmla="*/ 1057 h 1350"/>
                <a:gd name="T6" fmla="*/ 293 w 415"/>
                <a:gd name="T7" fmla="*/ 1001 h 1350"/>
                <a:gd name="T8" fmla="*/ 330 w 415"/>
                <a:gd name="T9" fmla="*/ 585 h 1350"/>
                <a:gd name="T10" fmla="*/ 377 w 415"/>
                <a:gd name="T11" fmla="*/ 141 h 1350"/>
                <a:gd name="T12" fmla="*/ 415 w 415"/>
                <a:gd name="T13" fmla="*/ 19 h 1350"/>
                <a:gd name="T14" fmla="*/ 217 w 415"/>
                <a:gd name="T15" fmla="*/ 47 h 1350"/>
                <a:gd name="T16" fmla="*/ 0 w 415"/>
                <a:gd name="T17" fmla="*/ 66 h 13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" h="1350">
                  <a:moveTo>
                    <a:pt x="208" y="1350"/>
                  </a:moveTo>
                  <a:cubicBezTo>
                    <a:pt x="185" y="1285"/>
                    <a:pt x="212" y="1147"/>
                    <a:pt x="264" y="1095"/>
                  </a:cubicBezTo>
                  <a:cubicBezTo>
                    <a:pt x="267" y="1082"/>
                    <a:pt x="270" y="1070"/>
                    <a:pt x="274" y="1057"/>
                  </a:cubicBezTo>
                  <a:cubicBezTo>
                    <a:pt x="280" y="1038"/>
                    <a:pt x="293" y="1001"/>
                    <a:pt x="293" y="1001"/>
                  </a:cubicBezTo>
                  <a:cubicBezTo>
                    <a:pt x="299" y="869"/>
                    <a:pt x="299" y="715"/>
                    <a:pt x="330" y="585"/>
                  </a:cubicBezTo>
                  <a:cubicBezTo>
                    <a:pt x="340" y="438"/>
                    <a:pt x="350" y="286"/>
                    <a:pt x="377" y="141"/>
                  </a:cubicBezTo>
                  <a:cubicBezTo>
                    <a:pt x="384" y="100"/>
                    <a:pt x="405" y="60"/>
                    <a:pt x="415" y="19"/>
                  </a:cubicBezTo>
                  <a:cubicBezTo>
                    <a:pt x="362" y="0"/>
                    <a:pt x="274" y="43"/>
                    <a:pt x="217" y="47"/>
                  </a:cubicBezTo>
                  <a:cubicBezTo>
                    <a:pt x="0" y="61"/>
                    <a:pt x="56" y="4"/>
                    <a:pt x="0" y="6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ptos" pitchFamily="34" charset="0"/>
              </a:endParaRPr>
            </a:p>
          </p:txBody>
        </p:sp>
        <p:sp>
          <p:nvSpPr>
            <p:cNvPr id="12307" name="Oval 8"/>
            <p:cNvSpPr>
              <a:spLocks noChangeArrowheads="1"/>
            </p:cNvSpPr>
            <p:nvPr/>
          </p:nvSpPr>
          <p:spPr bwMode="auto">
            <a:xfrm flipH="1">
              <a:off x="2496" y="62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pto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prstClr val="black"/>
                </a:solidFill>
              </a:endParaRPr>
            </a:p>
          </p:txBody>
        </p:sp>
        <p:sp>
          <p:nvSpPr>
            <p:cNvPr id="12308" name="Freeform 9"/>
            <p:cNvSpPr>
              <a:spLocks/>
            </p:cNvSpPr>
            <p:nvPr/>
          </p:nvSpPr>
          <p:spPr bwMode="auto">
            <a:xfrm>
              <a:off x="944" y="278"/>
              <a:ext cx="1870" cy="445"/>
            </a:xfrm>
            <a:custGeom>
              <a:avLst/>
              <a:gdLst>
                <a:gd name="T0" fmla="*/ 265 w 1870"/>
                <a:gd name="T1" fmla="*/ 355 h 445"/>
                <a:gd name="T2" fmla="*/ 47 w 1870"/>
                <a:gd name="T3" fmla="*/ 279 h 445"/>
                <a:gd name="T4" fmla="*/ 0 w 1870"/>
                <a:gd name="T5" fmla="*/ 194 h 445"/>
                <a:gd name="T6" fmla="*/ 29 w 1870"/>
                <a:gd name="T7" fmla="*/ 137 h 445"/>
                <a:gd name="T8" fmla="*/ 57 w 1870"/>
                <a:gd name="T9" fmla="*/ 128 h 445"/>
                <a:gd name="T10" fmla="*/ 265 w 1870"/>
                <a:gd name="T11" fmla="*/ 62 h 445"/>
                <a:gd name="T12" fmla="*/ 671 w 1870"/>
                <a:gd name="T13" fmla="*/ 109 h 445"/>
                <a:gd name="T14" fmla="*/ 1039 w 1870"/>
                <a:gd name="T15" fmla="*/ 71 h 445"/>
                <a:gd name="T16" fmla="*/ 1162 w 1870"/>
                <a:gd name="T17" fmla="*/ 15 h 445"/>
                <a:gd name="T18" fmla="*/ 1445 w 1870"/>
                <a:gd name="T19" fmla="*/ 52 h 445"/>
                <a:gd name="T20" fmla="*/ 1473 w 1870"/>
                <a:gd name="T21" fmla="*/ 109 h 445"/>
                <a:gd name="T22" fmla="*/ 1445 w 1870"/>
                <a:gd name="T23" fmla="*/ 119 h 445"/>
                <a:gd name="T24" fmla="*/ 1341 w 1870"/>
                <a:gd name="T25" fmla="*/ 109 h 445"/>
                <a:gd name="T26" fmla="*/ 1332 w 1870"/>
                <a:gd name="T27" fmla="*/ 81 h 445"/>
                <a:gd name="T28" fmla="*/ 1417 w 1870"/>
                <a:gd name="T29" fmla="*/ 34 h 445"/>
                <a:gd name="T30" fmla="*/ 1596 w 1870"/>
                <a:gd name="T31" fmla="*/ 62 h 445"/>
                <a:gd name="T32" fmla="*/ 1643 w 1870"/>
                <a:gd name="T33" fmla="*/ 71 h 445"/>
                <a:gd name="T34" fmla="*/ 1700 w 1870"/>
                <a:gd name="T35" fmla="*/ 90 h 445"/>
                <a:gd name="T36" fmla="*/ 1757 w 1870"/>
                <a:gd name="T37" fmla="*/ 137 h 445"/>
                <a:gd name="T38" fmla="*/ 1785 w 1870"/>
                <a:gd name="T39" fmla="*/ 147 h 445"/>
                <a:gd name="T40" fmla="*/ 1813 w 1870"/>
                <a:gd name="T41" fmla="*/ 166 h 445"/>
                <a:gd name="T42" fmla="*/ 1860 w 1870"/>
                <a:gd name="T43" fmla="*/ 279 h 445"/>
                <a:gd name="T44" fmla="*/ 1870 w 1870"/>
                <a:gd name="T45" fmla="*/ 307 h 445"/>
                <a:gd name="T46" fmla="*/ 1804 w 1870"/>
                <a:gd name="T47" fmla="*/ 411 h 445"/>
                <a:gd name="T48" fmla="*/ 1624 w 1870"/>
                <a:gd name="T49" fmla="*/ 402 h 4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70" h="445">
                  <a:moveTo>
                    <a:pt x="265" y="355"/>
                  </a:moveTo>
                  <a:cubicBezTo>
                    <a:pt x="185" y="343"/>
                    <a:pt x="115" y="324"/>
                    <a:pt x="47" y="279"/>
                  </a:cubicBezTo>
                  <a:cubicBezTo>
                    <a:pt x="37" y="248"/>
                    <a:pt x="0" y="194"/>
                    <a:pt x="0" y="194"/>
                  </a:cubicBezTo>
                  <a:cubicBezTo>
                    <a:pt x="6" y="176"/>
                    <a:pt x="13" y="150"/>
                    <a:pt x="29" y="137"/>
                  </a:cubicBezTo>
                  <a:cubicBezTo>
                    <a:pt x="37" y="131"/>
                    <a:pt x="48" y="132"/>
                    <a:pt x="57" y="128"/>
                  </a:cubicBezTo>
                  <a:cubicBezTo>
                    <a:pt x="124" y="100"/>
                    <a:pt x="195" y="84"/>
                    <a:pt x="265" y="62"/>
                  </a:cubicBezTo>
                  <a:cubicBezTo>
                    <a:pt x="401" y="76"/>
                    <a:pt x="535" y="96"/>
                    <a:pt x="671" y="109"/>
                  </a:cubicBezTo>
                  <a:cubicBezTo>
                    <a:pt x="782" y="133"/>
                    <a:pt x="931" y="119"/>
                    <a:pt x="1039" y="71"/>
                  </a:cubicBezTo>
                  <a:cubicBezTo>
                    <a:pt x="1082" y="52"/>
                    <a:pt x="1117" y="29"/>
                    <a:pt x="1162" y="15"/>
                  </a:cubicBezTo>
                  <a:cubicBezTo>
                    <a:pt x="1248" y="19"/>
                    <a:pt x="1365" y="0"/>
                    <a:pt x="1445" y="52"/>
                  </a:cubicBezTo>
                  <a:cubicBezTo>
                    <a:pt x="1448" y="57"/>
                    <a:pt x="1479" y="98"/>
                    <a:pt x="1473" y="109"/>
                  </a:cubicBezTo>
                  <a:cubicBezTo>
                    <a:pt x="1469" y="118"/>
                    <a:pt x="1454" y="116"/>
                    <a:pt x="1445" y="119"/>
                  </a:cubicBezTo>
                  <a:cubicBezTo>
                    <a:pt x="1410" y="116"/>
                    <a:pt x="1374" y="120"/>
                    <a:pt x="1341" y="109"/>
                  </a:cubicBezTo>
                  <a:cubicBezTo>
                    <a:pt x="1332" y="106"/>
                    <a:pt x="1328" y="90"/>
                    <a:pt x="1332" y="81"/>
                  </a:cubicBezTo>
                  <a:cubicBezTo>
                    <a:pt x="1339" y="63"/>
                    <a:pt x="1401" y="44"/>
                    <a:pt x="1417" y="34"/>
                  </a:cubicBezTo>
                  <a:cubicBezTo>
                    <a:pt x="1512" y="41"/>
                    <a:pt x="1524" y="44"/>
                    <a:pt x="1596" y="62"/>
                  </a:cubicBezTo>
                  <a:cubicBezTo>
                    <a:pt x="1611" y="66"/>
                    <a:pt x="1628" y="67"/>
                    <a:pt x="1643" y="71"/>
                  </a:cubicBezTo>
                  <a:cubicBezTo>
                    <a:pt x="1662" y="76"/>
                    <a:pt x="1700" y="90"/>
                    <a:pt x="1700" y="90"/>
                  </a:cubicBezTo>
                  <a:cubicBezTo>
                    <a:pt x="1720" y="104"/>
                    <a:pt x="1737" y="123"/>
                    <a:pt x="1757" y="137"/>
                  </a:cubicBezTo>
                  <a:cubicBezTo>
                    <a:pt x="1765" y="142"/>
                    <a:pt x="1776" y="142"/>
                    <a:pt x="1785" y="147"/>
                  </a:cubicBezTo>
                  <a:cubicBezTo>
                    <a:pt x="1795" y="152"/>
                    <a:pt x="1804" y="160"/>
                    <a:pt x="1813" y="166"/>
                  </a:cubicBezTo>
                  <a:cubicBezTo>
                    <a:pt x="1838" y="203"/>
                    <a:pt x="1846" y="235"/>
                    <a:pt x="1860" y="279"/>
                  </a:cubicBezTo>
                  <a:cubicBezTo>
                    <a:pt x="1863" y="288"/>
                    <a:pt x="1870" y="307"/>
                    <a:pt x="1870" y="307"/>
                  </a:cubicBezTo>
                  <a:cubicBezTo>
                    <a:pt x="1860" y="383"/>
                    <a:pt x="1869" y="390"/>
                    <a:pt x="1804" y="411"/>
                  </a:cubicBezTo>
                  <a:cubicBezTo>
                    <a:pt x="1753" y="445"/>
                    <a:pt x="1671" y="444"/>
                    <a:pt x="1624" y="402"/>
                  </a:cubicBezTo>
                </a:path>
              </a:pathLst>
            </a:custGeom>
            <a:noFill/>
            <a:ln w="28575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ptos" pitchFamily="34" charset="0"/>
              </a:endParaRPr>
            </a:p>
          </p:txBody>
        </p:sp>
      </p:grp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3781426" y="1196975"/>
            <a:ext cx="440864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LOQUACI, INFORMATI, </a:t>
            </a:r>
          </a:p>
          <a:p>
            <a:pPr>
              <a:defRPr/>
            </a:pPr>
            <a:r>
              <a:rPr lang="it-IT" altLang="it-IT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CURIOSI, CRITICI,</a:t>
            </a:r>
          </a:p>
          <a:p>
            <a:pPr>
              <a:defRPr/>
            </a:pPr>
            <a:r>
              <a:rPr lang="it-IT" altLang="it-IT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DISPONIBILI ALLE NOVITÀ, </a:t>
            </a:r>
          </a:p>
          <a:p>
            <a:pPr>
              <a:defRPr/>
            </a:pPr>
            <a:r>
              <a:rPr lang="it-IT" altLang="it-IT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AL MUTAMENTO</a:t>
            </a:r>
          </a:p>
        </p:txBody>
      </p:sp>
      <p:grpSp>
        <p:nvGrpSpPr>
          <p:cNvPr id="12292" name="Group 11"/>
          <p:cNvGrpSpPr>
            <a:grpSpLocks/>
          </p:cNvGrpSpPr>
          <p:nvPr/>
        </p:nvGrpSpPr>
        <p:grpSpPr bwMode="auto">
          <a:xfrm>
            <a:off x="5808664" y="2708275"/>
            <a:ext cx="4003675" cy="3411538"/>
            <a:chOff x="2765" y="1768"/>
            <a:chExt cx="2522" cy="2149"/>
          </a:xfrm>
        </p:grpSpPr>
        <p:grpSp>
          <p:nvGrpSpPr>
            <p:cNvPr id="12296" name="Group 12"/>
            <p:cNvGrpSpPr>
              <a:grpSpLocks/>
            </p:cNvGrpSpPr>
            <p:nvPr/>
          </p:nvGrpSpPr>
          <p:grpSpPr bwMode="auto">
            <a:xfrm>
              <a:off x="2765" y="1768"/>
              <a:ext cx="2522" cy="1803"/>
              <a:chOff x="2765" y="1768"/>
              <a:chExt cx="2522" cy="1803"/>
            </a:xfrm>
          </p:grpSpPr>
          <p:sp>
            <p:nvSpPr>
              <p:cNvPr id="12298" name="Freeform 13"/>
              <p:cNvSpPr>
                <a:spLocks/>
              </p:cNvSpPr>
              <p:nvPr/>
            </p:nvSpPr>
            <p:spPr bwMode="auto">
              <a:xfrm>
                <a:off x="2765" y="1768"/>
                <a:ext cx="2522" cy="1803"/>
              </a:xfrm>
              <a:custGeom>
                <a:avLst/>
                <a:gdLst>
                  <a:gd name="T0" fmla="*/ 403 w 2522"/>
                  <a:gd name="T1" fmla="*/ 1381 h 1803"/>
                  <a:gd name="T2" fmla="*/ 326 w 2522"/>
                  <a:gd name="T3" fmla="*/ 1266 h 1803"/>
                  <a:gd name="T4" fmla="*/ 288 w 2522"/>
                  <a:gd name="T5" fmla="*/ 1150 h 1803"/>
                  <a:gd name="T6" fmla="*/ 288 w 2522"/>
                  <a:gd name="T7" fmla="*/ 1054 h 1803"/>
                  <a:gd name="T8" fmla="*/ 230 w 2522"/>
                  <a:gd name="T9" fmla="*/ 1016 h 1803"/>
                  <a:gd name="T10" fmla="*/ 0 w 2522"/>
                  <a:gd name="T11" fmla="*/ 939 h 1803"/>
                  <a:gd name="T12" fmla="*/ 57 w 2522"/>
                  <a:gd name="T13" fmla="*/ 786 h 1803"/>
                  <a:gd name="T14" fmla="*/ 173 w 2522"/>
                  <a:gd name="T15" fmla="*/ 661 h 1803"/>
                  <a:gd name="T16" fmla="*/ 211 w 2522"/>
                  <a:gd name="T17" fmla="*/ 603 h 1803"/>
                  <a:gd name="T18" fmla="*/ 259 w 2522"/>
                  <a:gd name="T19" fmla="*/ 546 h 1803"/>
                  <a:gd name="T20" fmla="*/ 269 w 2522"/>
                  <a:gd name="T21" fmla="*/ 517 h 1803"/>
                  <a:gd name="T22" fmla="*/ 288 w 2522"/>
                  <a:gd name="T23" fmla="*/ 488 h 1803"/>
                  <a:gd name="T24" fmla="*/ 345 w 2522"/>
                  <a:gd name="T25" fmla="*/ 325 h 1803"/>
                  <a:gd name="T26" fmla="*/ 374 w 2522"/>
                  <a:gd name="T27" fmla="*/ 315 h 1803"/>
                  <a:gd name="T28" fmla="*/ 585 w 2522"/>
                  <a:gd name="T29" fmla="*/ 354 h 1803"/>
                  <a:gd name="T30" fmla="*/ 653 w 2522"/>
                  <a:gd name="T31" fmla="*/ 334 h 1803"/>
                  <a:gd name="T32" fmla="*/ 691 w 2522"/>
                  <a:gd name="T33" fmla="*/ 286 h 1803"/>
                  <a:gd name="T34" fmla="*/ 701 w 2522"/>
                  <a:gd name="T35" fmla="*/ 248 h 1803"/>
                  <a:gd name="T36" fmla="*/ 720 w 2522"/>
                  <a:gd name="T37" fmla="*/ 190 h 1803"/>
                  <a:gd name="T38" fmla="*/ 845 w 2522"/>
                  <a:gd name="T39" fmla="*/ 133 h 1803"/>
                  <a:gd name="T40" fmla="*/ 1008 w 2522"/>
                  <a:gd name="T41" fmla="*/ 190 h 1803"/>
                  <a:gd name="T42" fmla="*/ 1075 w 2522"/>
                  <a:gd name="T43" fmla="*/ 181 h 1803"/>
                  <a:gd name="T44" fmla="*/ 1094 w 2522"/>
                  <a:gd name="T45" fmla="*/ 152 h 1803"/>
                  <a:gd name="T46" fmla="*/ 1229 w 2522"/>
                  <a:gd name="T47" fmla="*/ 66 h 1803"/>
                  <a:gd name="T48" fmla="*/ 1430 w 2522"/>
                  <a:gd name="T49" fmla="*/ 75 h 1803"/>
                  <a:gd name="T50" fmla="*/ 1449 w 2522"/>
                  <a:gd name="T51" fmla="*/ 104 h 1803"/>
                  <a:gd name="T52" fmla="*/ 1497 w 2522"/>
                  <a:gd name="T53" fmla="*/ 142 h 1803"/>
                  <a:gd name="T54" fmla="*/ 1603 w 2522"/>
                  <a:gd name="T55" fmla="*/ 114 h 1803"/>
                  <a:gd name="T56" fmla="*/ 1910 w 2522"/>
                  <a:gd name="T57" fmla="*/ 114 h 1803"/>
                  <a:gd name="T58" fmla="*/ 2025 w 2522"/>
                  <a:gd name="T59" fmla="*/ 152 h 1803"/>
                  <a:gd name="T60" fmla="*/ 2083 w 2522"/>
                  <a:gd name="T61" fmla="*/ 171 h 1803"/>
                  <a:gd name="T62" fmla="*/ 2208 w 2522"/>
                  <a:gd name="T63" fmla="*/ 248 h 1803"/>
                  <a:gd name="T64" fmla="*/ 2265 w 2522"/>
                  <a:gd name="T65" fmla="*/ 306 h 1803"/>
                  <a:gd name="T66" fmla="*/ 2285 w 2522"/>
                  <a:gd name="T67" fmla="*/ 565 h 1803"/>
                  <a:gd name="T68" fmla="*/ 2381 w 2522"/>
                  <a:gd name="T69" fmla="*/ 594 h 1803"/>
                  <a:gd name="T70" fmla="*/ 2400 w 2522"/>
                  <a:gd name="T71" fmla="*/ 622 h 1803"/>
                  <a:gd name="T72" fmla="*/ 2448 w 2522"/>
                  <a:gd name="T73" fmla="*/ 670 h 1803"/>
                  <a:gd name="T74" fmla="*/ 2409 w 2522"/>
                  <a:gd name="T75" fmla="*/ 920 h 1803"/>
                  <a:gd name="T76" fmla="*/ 2448 w 2522"/>
                  <a:gd name="T77" fmla="*/ 1150 h 1803"/>
                  <a:gd name="T78" fmla="*/ 2496 w 2522"/>
                  <a:gd name="T79" fmla="*/ 1227 h 1803"/>
                  <a:gd name="T80" fmla="*/ 2457 w 2522"/>
                  <a:gd name="T81" fmla="*/ 1486 h 1803"/>
                  <a:gd name="T82" fmla="*/ 2342 w 2522"/>
                  <a:gd name="T83" fmla="*/ 1563 h 1803"/>
                  <a:gd name="T84" fmla="*/ 2304 w 2522"/>
                  <a:gd name="T85" fmla="*/ 1755 h 1803"/>
                  <a:gd name="T86" fmla="*/ 2256 w 2522"/>
                  <a:gd name="T87" fmla="*/ 1794 h 1803"/>
                  <a:gd name="T88" fmla="*/ 2045 w 2522"/>
                  <a:gd name="T89" fmla="*/ 1755 h 1803"/>
                  <a:gd name="T90" fmla="*/ 2025 w 2522"/>
                  <a:gd name="T91" fmla="*/ 1717 h 18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22" h="1803">
                    <a:moveTo>
                      <a:pt x="403" y="1381"/>
                    </a:moveTo>
                    <a:cubicBezTo>
                      <a:pt x="387" y="1334"/>
                      <a:pt x="361" y="1300"/>
                      <a:pt x="326" y="1266"/>
                    </a:cubicBezTo>
                    <a:cubicBezTo>
                      <a:pt x="313" y="1227"/>
                      <a:pt x="300" y="1189"/>
                      <a:pt x="288" y="1150"/>
                    </a:cubicBezTo>
                    <a:cubicBezTo>
                      <a:pt x="297" y="1113"/>
                      <a:pt x="306" y="1095"/>
                      <a:pt x="288" y="1054"/>
                    </a:cubicBezTo>
                    <a:cubicBezTo>
                      <a:pt x="275" y="1024"/>
                      <a:pt x="254" y="1026"/>
                      <a:pt x="230" y="1016"/>
                    </a:cubicBezTo>
                    <a:cubicBezTo>
                      <a:pt x="155" y="984"/>
                      <a:pt x="69" y="984"/>
                      <a:pt x="0" y="939"/>
                    </a:cubicBezTo>
                    <a:cubicBezTo>
                      <a:pt x="7" y="876"/>
                      <a:pt x="3" y="823"/>
                      <a:pt x="57" y="786"/>
                    </a:cubicBezTo>
                    <a:cubicBezTo>
                      <a:pt x="86" y="742"/>
                      <a:pt x="122" y="677"/>
                      <a:pt x="173" y="661"/>
                    </a:cubicBezTo>
                    <a:cubicBezTo>
                      <a:pt x="194" y="595"/>
                      <a:pt x="165" y="672"/>
                      <a:pt x="211" y="603"/>
                    </a:cubicBezTo>
                    <a:cubicBezTo>
                      <a:pt x="255" y="538"/>
                      <a:pt x="169" y="612"/>
                      <a:pt x="259" y="546"/>
                    </a:cubicBezTo>
                    <a:cubicBezTo>
                      <a:pt x="262" y="536"/>
                      <a:pt x="264" y="526"/>
                      <a:pt x="269" y="517"/>
                    </a:cubicBezTo>
                    <a:cubicBezTo>
                      <a:pt x="274" y="507"/>
                      <a:pt x="284" y="499"/>
                      <a:pt x="288" y="488"/>
                    </a:cubicBezTo>
                    <a:cubicBezTo>
                      <a:pt x="306" y="445"/>
                      <a:pt x="309" y="361"/>
                      <a:pt x="345" y="325"/>
                    </a:cubicBezTo>
                    <a:cubicBezTo>
                      <a:pt x="352" y="318"/>
                      <a:pt x="364" y="318"/>
                      <a:pt x="374" y="315"/>
                    </a:cubicBezTo>
                    <a:cubicBezTo>
                      <a:pt x="660" y="333"/>
                      <a:pt x="457" y="308"/>
                      <a:pt x="585" y="354"/>
                    </a:cubicBezTo>
                    <a:cubicBezTo>
                      <a:pt x="588" y="353"/>
                      <a:pt x="646" y="339"/>
                      <a:pt x="653" y="334"/>
                    </a:cubicBezTo>
                    <a:cubicBezTo>
                      <a:pt x="669" y="321"/>
                      <a:pt x="677" y="301"/>
                      <a:pt x="691" y="286"/>
                    </a:cubicBezTo>
                    <a:cubicBezTo>
                      <a:pt x="694" y="273"/>
                      <a:pt x="697" y="261"/>
                      <a:pt x="701" y="248"/>
                    </a:cubicBezTo>
                    <a:cubicBezTo>
                      <a:pt x="707" y="229"/>
                      <a:pt x="720" y="190"/>
                      <a:pt x="720" y="190"/>
                    </a:cubicBezTo>
                    <a:cubicBezTo>
                      <a:pt x="735" y="95"/>
                      <a:pt x="745" y="121"/>
                      <a:pt x="845" y="133"/>
                    </a:cubicBezTo>
                    <a:cubicBezTo>
                      <a:pt x="915" y="179"/>
                      <a:pt x="919" y="180"/>
                      <a:pt x="1008" y="190"/>
                    </a:cubicBezTo>
                    <a:cubicBezTo>
                      <a:pt x="1030" y="187"/>
                      <a:pt x="1054" y="190"/>
                      <a:pt x="1075" y="181"/>
                    </a:cubicBezTo>
                    <a:cubicBezTo>
                      <a:pt x="1086" y="176"/>
                      <a:pt x="1085" y="160"/>
                      <a:pt x="1094" y="152"/>
                    </a:cubicBezTo>
                    <a:cubicBezTo>
                      <a:pt x="1122" y="127"/>
                      <a:pt x="1193" y="77"/>
                      <a:pt x="1229" y="66"/>
                    </a:cubicBezTo>
                    <a:cubicBezTo>
                      <a:pt x="1296" y="69"/>
                      <a:pt x="1364" y="64"/>
                      <a:pt x="1430" y="75"/>
                    </a:cubicBezTo>
                    <a:cubicBezTo>
                      <a:pt x="1441" y="77"/>
                      <a:pt x="1442" y="95"/>
                      <a:pt x="1449" y="104"/>
                    </a:cubicBezTo>
                    <a:cubicBezTo>
                      <a:pt x="1463" y="121"/>
                      <a:pt x="1479" y="130"/>
                      <a:pt x="1497" y="142"/>
                    </a:cubicBezTo>
                    <a:cubicBezTo>
                      <a:pt x="1532" y="131"/>
                      <a:pt x="1568" y="125"/>
                      <a:pt x="1603" y="114"/>
                    </a:cubicBezTo>
                    <a:cubicBezTo>
                      <a:pt x="1642" y="0"/>
                      <a:pt x="1817" y="90"/>
                      <a:pt x="1910" y="114"/>
                    </a:cubicBezTo>
                    <a:cubicBezTo>
                      <a:pt x="1947" y="138"/>
                      <a:pt x="1983" y="139"/>
                      <a:pt x="2025" y="152"/>
                    </a:cubicBezTo>
                    <a:cubicBezTo>
                      <a:pt x="2044" y="158"/>
                      <a:pt x="2083" y="171"/>
                      <a:pt x="2083" y="171"/>
                    </a:cubicBezTo>
                    <a:cubicBezTo>
                      <a:pt x="2122" y="196"/>
                      <a:pt x="2176" y="215"/>
                      <a:pt x="2208" y="248"/>
                    </a:cubicBezTo>
                    <a:cubicBezTo>
                      <a:pt x="2227" y="267"/>
                      <a:pt x="2265" y="306"/>
                      <a:pt x="2265" y="306"/>
                    </a:cubicBezTo>
                    <a:cubicBezTo>
                      <a:pt x="2287" y="367"/>
                      <a:pt x="2240" y="520"/>
                      <a:pt x="2285" y="565"/>
                    </a:cubicBezTo>
                    <a:cubicBezTo>
                      <a:pt x="2302" y="582"/>
                      <a:pt x="2357" y="586"/>
                      <a:pt x="2381" y="594"/>
                    </a:cubicBezTo>
                    <a:cubicBezTo>
                      <a:pt x="2387" y="603"/>
                      <a:pt x="2393" y="614"/>
                      <a:pt x="2400" y="622"/>
                    </a:cubicBezTo>
                    <a:cubicBezTo>
                      <a:pt x="2415" y="639"/>
                      <a:pt x="2448" y="670"/>
                      <a:pt x="2448" y="670"/>
                    </a:cubicBezTo>
                    <a:cubicBezTo>
                      <a:pt x="2475" y="758"/>
                      <a:pt x="2479" y="854"/>
                      <a:pt x="2409" y="920"/>
                    </a:cubicBezTo>
                    <a:cubicBezTo>
                      <a:pt x="2392" y="974"/>
                      <a:pt x="2414" y="1094"/>
                      <a:pt x="2448" y="1150"/>
                    </a:cubicBezTo>
                    <a:cubicBezTo>
                      <a:pt x="2465" y="1178"/>
                      <a:pt x="2485" y="1194"/>
                      <a:pt x="2496" y="1227"/>
                    </a:cubicBezTo>
                    <a:cubicBezTo>
                      <a:pt x="2493" y="1300"/>
                      <a:pt x="2522" y="1424"/>
                      <a:pt x="2457" y="1486"/>
                    </a:cubicBezTo>
                    <a:cubicBezTo>
                      <a:pt x="2440" y="1541"/>
                      <a:pt x="2395" y="1555"/>
                      <a:pt x="2342" y="1563"/>
                    </a:cubicBezTo>
                    <a:cubicBezTo>
                      <a:pt x="2294" y="1636"/>
                      <a:pt x="2331" y="1648"/>
                      <a:pt x="2304" y="1755"/>
                    </a:cubicBezTo>
                    <a:cubicBezTo>
                      <a:pt x="2299" y="1775"/>
                      <a:pt x="2270" y="1779"/>
                      <a:pt x="2256" y="1794"/>
                    </a:cubicBezTo>
                    <a:cubicBezTo>
                      <a:pt x="2153" y="1787"/>
                      <a:pt x="2116" y="1803"/>
                      <a:pt x="2045" y="1755"/>
                    </a:cubicBezTo>
                    <a:cubicBezTo>
                      <a:pt x="2034" y="1722"/>
                      <a:pt x="2043" y="1733"/>
                      <a:pt x="2025" y="1717"/>
                    </a:cubicBezTo>
                  </a:path>
                </a:pathLst>
              </a:custGeom>
              <a:solidFill>
                <a:srgbClr val="CC9900"/>
              </a:solidFill>
              <a:ln w="76200" cmpd="sng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black"/>
                  </a:solidFill>
                  <a:latin typeface="Aptos" pitchFamily="34" charset="0"/>
                </a:endParaRPr>
              </a:p>
            </p:txBody>
          </p:sp>
          <p:sp>
            <p:nvSpPr>
              <p:cNvPr id="12299" name="Freeform 14"/>
              <p:cNvSpPr>
                <a:spLocks/>
              </p:cNvSpPr>
              <p:nvPr/>
            </p:nvSpPr>
            <p:spPr bwMode="auto">
              <a:xfrm>
                <a:off x="3821" y="2083"/>
                <a:ext cx="547" cy="109"/>
              </a:xfrm>
              <a:custGeom>
                <a:avLst/>
                <a:gdLst>
                  <a:gd name="T0" fmla="*/ 0 w 547"/>
                  <a:gd name="T1" fmla="*/ 77 h 109"/>
                  <a:gd name="T2" fmla="*/ 144 w 547"/>
                  <a:gd name="T3" fmla="*/ 0 h 109"/>
                  <a:gd name="T4" fmla="*/ 297 w 547"/>
                  <a:gd name="T5" fmla="*/ 58 h 109"/>
                  <a:gd name="T6" fmla="*/ 461 w 547"/>
                  <a:gd name="T7" fmla="*/ 48 h 109"/>
                  <a:gd name="T8" fmla="*/ 489 w 547"/>
                  <a:gd name="T9" fmla="*/ 58 h 109"/>
                  <a:gd name="T10" fmla="*/ 547 w 547"/>
                  <a:gd name="T11" fmla="*/ 9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7" h="109">
                    <a:moveTo>
                      <a:pt x="0" y="77"/>
                    </a:moveTo>
                    <a:cubicBezTo>
                      <a:pt x="35" y="23"/>
                      <a:pt x="87" y="20"/>
                      <a:pt x="144" y="0"/>
                    </a:cubicBezTo>
                    <a:cubicBezTo>
                      <a:pt x="197" y="14"/>
                      <a:pt x="242" y="44"/>
                      <a:pt x="297" y="58"/>
                    </a:cubicBezTo>
                    <a:cubicBezTo>
                      <a:pt x="351" y="109"/>
                      <a:pt x="401" y="69"/>
                      <a:pt x="461" y="48"/>
                    </a:cubicBezTo>
                    <a:cubicBezTo>
                      <a:pt x="470" y="51"/>
                      <a:pt x="480" y="53"/>
                      <a:pt x="489" y="58"/>
                    </a:cubicBezTo>
                    <a:cubicBezTo>
                      <a:pt x="509" y="69"/>
                      <a:pt x="547" y="96"/>
                      <a:pt x="547" y="96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black"/>
                  </a:solidFill>
                  <a:latin typeface="Aptos" pitchFamily="34" charset="0"/>
                </a:endParaRPr>
              </a:p>
            </p:txBody>
          </p:sp>
          <p:sp>
            <p:nvSpPr>
              <p:cNvPr id="12300" name="Freeform 15"/>
              <p:cNvSpPr>
                <a:spLocks/>
              </p:cNvSpPr>
              <p:nvPr/>
            </p:nvSpPr>
            <p:spPr bwMode="auto">
              <a:xfrm rot="-2161545">
                <a:off x="3072" y="2304"/>
                <a:ext cx="547" cy="109"/>
              </a:xfrm>
              <a:custGeom>
                <a:avLst/>
                <a:gdLst>
                  <a:gd name="T0" fmla="*/ 0 w 547"/>
                  <a:gd name="T1" fmla="*/ 77 h 109"/>
                  <a:gd name="T2" fmla="*/ 144 w 547"/>
                  <a:gd name="T3" fmla="*/ 0 h 109"/>
                  <a:gd name="T4" fmla="*/ 297 w 547"/>
                  <a:gd name="T5" fmla="*/ 58 h 109"/>
                  <a:gd name="T6" fmla="*/ 461 w 547"/>
                  <a:gd name="T7" fmla="*/ 48 h 109"/>
                  <a:gd name="T8" fmla="*/ 489 w 547"/>
                  <a:gd name="T9" fmla="*/ 58 h 109"/>
                  <a:gd name="T10" fmla="*/ 547 w 547"/>
                  <a:gd name="T11" fmla="*/ 9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7" h="109">
                    <a:moveTo>
                      <a:pt x="0" y="77"/>
                    </a:moveTo>
                    <a:cubicBezTo>
                      <a:pt x="35" y="23"/>
                      <a:pt x="87" y="20"/>
                      <a:pt x="144" y="0"/>
                    </a:cubicBezTo>
                    <a:cubicBezTo>
                      <a:pt x="197" y="14"/>
                      <a:pt x="242" y="44"/>
                      <a:pt x="297" y="58"/>
                    </a:cubicBezTo>
                    <a:cubicBezTo>
                      <a:pt x="351" y="109"/>
                      <a:pt x="401" y="69"/>
                      <a:pt x="461" y="48"/>
                    </a:cubicBezTo>
                    <a:cubicBezTo>
                      <a:pt x="470" y="51"/>
                      <a:pt x="480" y="53"/>
                      <a:pt x="489" y="58"/>
                    </a:cubicBezTo>
                    <a:cubicBezTo>
                      <a:pt x="509" y="69"/>
                      <a:pt x="547" y="96"/>
                      <a:pt x="547" y="96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black"/>
                  </a:solidFill>
                  <a:latin typeface="Aptos" pitchFamily="34" charset="0"/>
                </a:endParaRPr>
              </a:p>
            </p:txBody>
          </p:sp>
          <p:sp>
            <p:nvSpPr>
              <p:cNvPr id="12301" name="Freeform 16"/>
              <p:cNvSpPr>
                <a:spLocks/>
              </p:cNvSpPr>
              <p:nvPr/>
            </p:nvSpPr>
            <p:spPr bwMode="auto">
              <a:xfrm rot="2879356">
                <a:off x="4629" y="2715"/>
                <a:ext cx="547" cy="109"/>
              </a:xfrm>
              <a:custGeom>
                <a:avLst/>
                <a:gdLst>
                  <a:gd name="T0" fmla="*/ 0 w 547"/>
                  <a:gd name="T1" fmla="*/ 77 h 109"/>
                  <a:gd name="T2" fmla="*/ 144 w 547"/>
                  <a:gd name="T3" fmla="*/ 0 h 109"/>
                  <a:gd name="T4" fmla="*/ 297 w 547"/>
                  <a:gd name="T5" fmla="*/ 58 h 109"/>
                  <a:gd name="T6" fmla="*/ 461 w 547"/>
                  <a:gd name="T7" fmla="*/ 48 h 109"/>
                  <a:gd name="T8" fmla="*/ 489 w 547"/>
                  <a:gd name="T9" fmla="*/ 58 h 109"/>
                  <a:gd name="T10" fmla="*/ 547 w 547"/>
                  <a:gd name="T11" fmla="*/ 9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7" h="109">
                    <a:moveTo>
                      <a:pt x="0" y="77"/>
                    </a:moveTo>
                    <a:cubicBezTo>
                      <a:pt x="35" y="23"/>
                      <a:pt x="87" y="20"/>
                      <a:pt x="144" y="0"/>
                    </a:cubicBezTo>
                    <a:cubicBezTo>
                      <a:pt x="197" y="14"/>
                      <a:pt x="242" y="44"/>
                      <a:pt x="297" y="58"/>
                    </a:cubicBezTo>
                    <a:cubicBezTo>
                      <a:pt x="351" y="109"/>
                      <a:pt x="401" y="69"/>
                      <a:pt x="461" y="48"/>
                    </a:cubicBezTo>
                    <a:cubicBezTo>
                      <a:pt x="470" y="51"/>
                      <a:pt x="480" y="53"/>
                      <a:pt x="489" y="58"/>
                    </a:cubicBezTo>
                    <a:cubicBezTo>
                      <a:pt x="509" y="69"/>
                      <a:pt x="547" y="96"/>
                      <a:pt x="547" y="96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black"/>
                  </a:solidFill>
                  <a:latin typeface="Aptos" pitchFamily="34" charset="0"/>
                </a:endParaRPr>
              </a:p>
            </p:txBody>
          </p:sp>
          <p:sp>
            <p:nvSpPr>
              <p:cNvPr id="12302" name="Freeform 17"/>
              <p:cNvSpPr>
                <a:spLocks/>
              </p:cNvSpPr>
              <p:nvPr/>
            </p:nvSpPr>
            <p:spPr bwMode="auto">
              <a:xfrm rot="2879356">
                <a:off x="4677" y="2475"/>
                <a:ext cx="547" cy="109"/>
              </a:xfrm>
              <a:custGeom>
                <a:avLst/>
                <a:gdLst>
                  <a:gd name="T0" fmla="*/ 0 w 547"/>
                  <a:gd name="T1" fmla="*/ 77 h 109"/>
                  <a:gd name="T2" fmla="*/ 144 w 547"/>
                  <a:gd name="T3" fmla="*/ 0 h 109"/>
                  <a:gd name="T4" fmla="*/ 297 w 547"/>
                  <a:gd name="T5" fmla="*/ 58 h 109"/>
                  <a:gd name="T6" fmla="*/ 461 w 547"/>
                  <a:gd name="T7" fmla="*/ 48 h 109"/>
                  <a:gd name="T8" fmla="*/ 489 w 547"/>
                  <a:gd name="T9" fmla="*/ 58 h 109"/>
                  <a:gd name="T10" fmla="*/ 547 w 547"/>
                  <a:gd name="T11" fmla="*/ 9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7" h="109">
                    <a:moveTo>
                      <a:pt x="0" y="77"/>
                    </a:moveTo>
                    <a:cubicBezTo>
                      <a:pt x="35" y="23"/>
                      <a:pt x="87" y="20"/>
                      <a:pt x="144" y="0"/>
                    </a:cubicBezTo>
                    <a:cubicBezTo>
                      <a:pt x="197" y="14"/>
                      <a:pt x="242" y="44"/>
                      <a:pt x="297" y="58"/>
                    </a:cubicBezTo>
                    <a:cubicBezTo>
                      <a:pt x="351" y="109"/>
                      <a:pt x="401" y="69"/>
                      <a:pt x="461" y="48"/>
                    </a:cubicBezTo>
                    <a:cubicBezTo>
                      <a:pt x="470" y="51"/>
                      <a:pt x="480" y="53"/>
                      <a:pt x="489" y="58"/>
                    </a:cubicBezTo>
                    <a:cubicBezTo>
                      <a:pt x="509" y="69"/>
                      <a:pt x="547" y="96"/>
                      <a:pt x="547" y="96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black"/>
                  </a:solidFill>
                  <a:latin typeface="Aptos" pitchFamily="34" charset="0"/>
                </a:endParaRPr>
              </a:p>
            </p:txBody>
          </p:sp>
          <p:sp>
            <p:nvSpPr>
              <p:cNvPr id="12303" name="Freeform 18"/>
              <p:cNvSpPr>
                <a:spLocks/>
              </p:cNvSpPr>
              <p:nvPr/>
            </p:nvSpPr>
            <p:spPr bwMode="auto">
              <a:xfrm rot="-1018896">
                <a:off x="3552" y="2304"/>
                <a:ext cx="547" cy="109"/>
              </a:xfrm>
              <a:custGeom>
                <a:avLst/>
                <a:gdLst>
                  <a:gd name="T0" fmla="*/ 0 w 547"/>
                  <a:gd name="T1" fmla="*/ 77 h 109"/>
                  <a:gd name="T2" fmla="*/ 144 w 547"/>
                  <a:gd name="T3" fmla="*/ 0 h 109"/>
                  <a:gd name="T4" fmla="*/ 297 w 547"/>
                  <a:gd name="T5" fmla="*/ 58 h 109"/>
                  <a:gd name="T6" fmla="*/ 461 w 547"/>
                  <a:gd name="T7" fmla="*/ 48 h 109"/>
                  <a:gd name="T8" fmla="*/ 489 w 547"/>
                  <a:gd name="T9" fmla="*/ 58 h 109"/>
                  <a:gd name="T10" fmla="*/ 547 w 547"/>
                  <a:gd name="T11" fmla="*/ 9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7" h="109">
                    <a:moveTo>
                      <a:pt x="0" y="77"/>
                    </a:moveTo>
                    <a:cubicBezTo>
                      <a:pt x="35" y="23"/>
                      <a:pt x="87" y="20"/>
                      <a:pt x="144" y="0"/>
                    </a:cubicBezTo>
                    <a:cubicBezTo>
                      <a:pt x="197" y="14"/>
                      <a:pt x="242" y="44"/>
                      <a:pt x="297" y="58"/>
                    </a:cubicBezTo>
                    <a:cubicBezTo>
                      <a:pt x="351" y="109"/>
                      <a:pt x="401" y="69"/>
                      <a:pt x="461" y="48"/>
                    </a:cubicBezTo>
                    <a:cubicBezTo>
                      <a:pt x="470" y="51"/>
                      <a:pt x="480" y="53"/>
                      <a:pt x="489" y="58"/>
                    </a:cubicBezTo>
                    <a:cubicBezTo>
                      <a:pt x="509" y="69"/>
                      <a:pt x="547" y="96"/>
                      <a:pt x="547" y="96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prstClr val="black"/>
                  </a:solidFill>
                  <a:latin typeface="Aptos" pitchFamily="34" charset="0"/>
                </a:endParaRPr>
              </a:p>
            </p:txBody>
          </p:sp>
        </p:grpSp>
        <p:sp>
          <p:nvSpPr>
            <p:cNvPr id="12297" name="Freeform 19"/>
            <p:cNvSpPr>
              <a:spLocks/>
            </p:cNvSpPr>
            <p:nvPr/>
          </p:nvSpPr>
          <p:spPr bwMode="auto">
            <a:xfrm>
              <a:off x="3216" y="2448"/>
              <a:ext cx="1680" cy="1469"/>
            </a:xfrm>
            <a:custGeom>
              <a:avLst/>
              <a:gdLst>
                <a:gd name="T0" fmla="*/ 176 w 1651"/>
                <a:gd name="T1" fmla="*/ 0 h 1507"/>
                <a:gd name="T2" fmla="*/ 147 w 1651"/>
                <a:gd name="T3" fmla="*/ 149 h 1507"/>
                <a:gd name="T4" fmla="*/ 98 w 1651"/>
                <a:gd name="T5" fmla="*/ 299 h 1507"/>
                <a:gd name="T6" fmla="*/ 78 w 1651"/>
                <a:gd name="T7" fmla="*/ 411 h 1507"/>
                <a:gd name="T8" fmla="*/ 68 w 1651"/>
                <a:gd name="T9" fmla="*/ 477 h 1507"/>
                <a:gd name="T10" fmla="*/ 19 w 1651"/>
                <a:gd name="T11" fmla="*/ 645 h 1507"/>
                <a:gd name="T12" fmla="*/ 0 w 1651"/>
                <a:gd name="T13" fmla="*/ 720 h 1507"/>
                <a:gd name="T14" fmla="*/ 10 w 1651"/>
                <a:gd name="T15" fmla="*/ 889 h 1507"/>
                <a:gd name="T16" fmla="*/ 117 w 1651"/>
                <a:gd name="T17" fmla="*/ 1057 h 1507"/>
                <a:gd name="T18" fmla="*/ 176 w 1651"/>
                <a:gd name="T19" fmla="*/ 1132 h 1507"/>
                <a:gd name="T20" fmla="*/ 225 w 1651"/>
                <a:gd name="T21" fmla="*/ 1179 h 1507"/>
                <a:gd name="T22" fmla="*/ 244 w 1651"/>
                <a:gd name="T23" fmla="*/ 1207 h 1507"/>
                <a:gd name="T24" fmla="*/ 361 w 1651"/>
                <a:gd name="T25" fmla="*/ 1291 h 1507"/>
                <a:gd name="T26" fmla="*/ 382 w 1651"/>
                <a:gd name="T27" fmla="*/ 1310 h 1507"/>
                <a:gd name="T28" fmla="*/ 459 w 1651"/>
                <a:gd name="T29" fmla="*/ 1329 h 1507"/>
                <a:gd name="T30" fmla="*/ 586 w 1651"/>
                <a:gd name="T31" fmla="*/ 1422 h 1507"/>
                <a:gd name="T32" fmla="*/ 703 w 1651"/>
                <a:gd name="T33" fmla="*/ 1469 h 1507"/>
                <a:gd name="T34" fmla="*/ 792 w 1651"/>
                <a:gd name="T35" fmla="*/ 1441 h 1507"/>
                <a:gd name="T36" fmla="*/ 811 w 1651"/>
                <a:gd name="T37" fmla="*/ 1412 h 1507"/>
                <a:gd name="T38" fmla="*/ 1017 w 1651"/>
                <a:gd name="T39" fmla="*/ 1366 h 1507"/>
                <a:gd name="T40" fmla="*/ 1172 w 1651"/>
                <a:gd name="T41" fmla="*/ 1337 h 1507"/>
                <a:gd name="T42" fmla="*/ 1261 w 1651"/>
                <a:gd name="T43" fmla="*/ 1310 h 1507"/>
                <a:gd name="T44" fmla="*/ 1310 w 1651"/>
                <a:gd name="T45" fmla="*/ 1272 h 1507"/>
                <a:gd name="T46" fmla="*/ 1368 w 1651"/>
                <a:gd name="T47" fmla="*/ 1254 h 1507"/>
                <a:gd name="T48" fmla="*/ 1427 w 1651"/>
                <a:gd name="T49" fmla="*/ 1217 h 1507"/>
                <a:gd name="T50" fmla="*/ 1475 w 1651"/>
                <a:gd name="T51" fmla="*/ 1179 h 1507"/>
                <a:gd name="T52" fmla="*/ 1554 w 1651"/>
                <a:gd name="T53" fmla="*/ 1076 h 1507"/>
                <a:gd name="T54" fmla="*/ 1582 w 1651"/>
                <a:gd name="T55" fmla="*/ 1020 h 1507"/>
                <a:gd name="T56" fmla="*/ 1622 w 1651"/>
                <a:gd name="T57" fmla="*/ 936 h 1507"/>
                <a:gd name="T58" fmla="*/ 1652 w 1651"/>
                <a:gd name="T59" fmla="*/ 645 h 1507"/>
                <a:gd name="T60" fmla="*/ 1680 w 1651"/>
                <a:gd name="T61" fmla="*/ 523 h 15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51" h="1507">
                  <a:moveTo>
                    <a:pt x="173" y="0"/>
                  </a:moveTo>
                  <a:cubicBezTo>
                    <a:pt x="162" y="51"/>
                    <a:pt x="159" y="103"/>
                    <a:pt x="144" y="153"/>
                  </a:cubicBezTo>
                  <a:cubicBezTo>
                    <a:pt x="129" y="204"/>
                    <a:pt x="106" y="254"/>
                    <a:pt x="96" y="307"/>
                  </a:cubicBezTo>
                  <a:cubicBezTo>
                    <a:pt x="89" y="345"/>
                    <a:pt x="83" y="384"/>
                    <a:pt x="77" y="422"/>
                  </a:cubicBezTo>
                  <a:cubicBezTo>
                    <a:pt x="74" y="444"/>
                    <a:pt x="71" y="467"/>
                    <a:pt x="67" y="489"/>
                  </a:cubicBezTo>
                  <a:cubicBezTo>
                    <a:pt x="56" y="548"/>
                    <a:pt x="34" y="604"/>
                    <a:pt x="19" y="662"/>
                  </a:cubicBezTo>
                  <a:cubicBezTo>
                    <a:pt x="13" y="688"/>
                    <a:pt x="0" y="739"/>
                    <a:pt x="0" y="739"/>
                  </a:cubicBezTo>
                  <a:cubicBezTo>
                    <a:pt x="3" y="797"/>
                    <a:pt x="3" y="855"/>
                    <a:pt x="10" y="912"/>
                  </a:cubicBezTo>
                  <a:cubicBezTo>
                    <a:pt x="19" y="982"/>
                    <a:pt x="79" y="1029"/>
                    <a:pt x="115" y="1084"/>
                  </a:cubicBezTo>
                  <a:cubicBezTo>
                    <a:pt x="138" y="1118"/>
                    <a:pt x="135" y="1136"/>
                    <a:pt x="173" y="1161"/>
                  </a:cubicBezTo>
                  <a:cubicBezTo>
                    <a:pt x="224" y="1238"/>
                    <a:pt x="157" y="1145"/>
                    <a:pt x="221" y="1209"/>
                  </a:cubicBezTo>
                  <a:cubicBezTo>
                    <a:pt x="229" y="1217"/>
                    <a:pt x="232" y="1230"/>
                    <a:pt x="240" y="1238"/>
                  </a:cubicBezTo>
                  <a:cubicBezTo>
                    <a:pt x="273" y="1271"/>
                    <a:pt x="323" y="1292"/>
                    <a:pt x="355" y="1324"/>
                  </a:cubicBezTo>
                  <a:cubicBezTo>
                    <a:pt x="362" y="1331"/>
                    <a:pt x="367" y="1339"/>
                    <a:pt x="375" y="1344"/>
                  </a:cubicBezTo>
                  <a:cubicBezTo>
                    <a:pt x="387" y="1352"/>
                    <a:pt x="445" y="1362"/>
                    <a:pt x="451" y="1363"/>
                  </a:cubicBezTo>
                  <a:cubicBezTo>
                    <a:pt x="489" y="1399"/>
                    <a:pt x="533" y="1430"/>
                    <a:pt x="576" y="1459"/>
                  </a:cubicBezTo>
                  <a:cubicBezTo>
                    <a:pt x="609" y="1482"/>
                    <a:pt x="656" y="1483"/>
                    <a:pt x="691" y="1507"/>
                  </a:cubicBezTo>
                  <a:cubicBezTo>
                    <a:pt x="728" y="1501"/>
                    <a:pt x="752" y="1504"/>
                    <a:pt x="778" y="1478"/>
                  </a:cubicBezTo>
                  <a:cubicBezTo>
                    <a:pt x="786" y="1470"/>
                    <a:pt x="788" y="1456"/>
                    <a:pt x="797" y="1449"/>
                  </a:cubicBezTo>
                  <a:cubicBezTo>
                    <a:pt x="833" y="1421"/>
                    <a:pt x="961" y="1405"/>
                    <a:pt x="999" y="1401"/>
                  </a:cubicBezTo>
                  <a:cubicBezTo>
                    <a:pt x="1049" y="1385"/>
                    <a:pt x="1100" y="1380"/>
                    <a:pt x="1152" y="1372"/>
                  </a:cubicBezTo>
                  <a:cubicBezTo>
                    <a:pt x="1181" y="1363"/>
                    <a:pt x="1239" y="1344"/>
                    <a:pt x="1239" y="1344"/>
                  </a:cubicBezTo>
                  <a:cubicBezTo>
                    <a:pt x="1256" y="1332"/>
                    <a:pt x="1269" y="1314"/>
                    <a:pt x="1287" y="1305"/>
                  </a:cubicBezTo>
                  <a:cubicBezTo>
                    <a:pt x="1305" y="1296"/>
                    <a:pt x="1344" y="1286"/>
                    <a:pt x="1344" y="1286"/>
                  </a:cubicBezTo>
                  <a:cubicBezTo>
                    <a:pt x="1422" y="1208"/>
                    <a:pt x="1329" y="1292"/>
                    <a:pt x="1402" y="1248"/>
                  </a:cubicBezTo>
                  <a:cubicBezTo>
                    <a:pt x="1420" y="1237"/>
                    <a:pt x="1433" y="1220"/>
                    <a:pt x="1450" y="1209"/>
                  </a:cubicBezTo>
                  <a:cubicBezTo>
                    <a:pt x="1475" y="1171"/>
                    <a:pt x="1501" y="1141"/>
                    <a:pt x="1527" y="1104"/>
                  </a:cubicBezTo>
                  <a:cubicBezTo>
                    <a:pt x="1555" y="1015"/>
                    <a:pt x="1513" y="1140"/>
                    <a:pt x="1555" y="1046"/>
                  </a:cubicBezTo>
                  <a:cubicBezTo>
                    <a:pt x="1600" y="946"/>
                    <a:pt x="1552" y="1022"/>
                    <a:pt x="1594" y="960"/>
                  </a:cubicBezTo>
                  <a:cubicBezTo>
                    <a:pt x="1627" y="853"/>
                    <a:pt x="1609" y="803"/>
                    <a:pt x="1623" y="662"/>
                  </a:cubicBezTo>
                  <a:cubicBezTo>
                    <a:pt x="1628" y="616"/>
                    <a:pt x="1651" y="585"/>
                    <a:pt x="1651" y="537"/>
                  </a:cubicBezTo>
                </a:path>
              </a:pathLst>
            </a:custGeom>
            <a:solidFill>
              <a:srgbClr val="FF9999"/>
            </a:solidFill>
            <a:ln w="57150" cmpd="sng">
              <a:solidFill>
                <a:srgbClr val="FF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ptos" pitchFamily="34" charset="0"/>
              </a:endParaRPr>
            </a:p>
          </p:txBody>
        </p:sp>
      </p:grp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6905626" y="3940176"/>
            <a:ext cx="2704587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24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FRAGILITÀ, </a:t>
            </a:r>
          </a:p>
          <a:p>
            <a:pPr>
              <a:defRPr/>
            </a:pPr>
            <a:r>
              <a:rPr lang="it-IT" altLang="it-IT" sz="24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INSICUREZZA, </a:t>
            </a:r>
          </a:p>
          <a:p>
            <a:pPr>
              <a:defRPr/>
            </a:pPr>
            <a:r>
              <a:rPr lang="it-IT" altLang="it-IT" sz="24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INCOMPETENZA</a:t>
            </a:r>
          </a:p>
        </p:txBody>
      </p:sp>
      <p:sp>
        <p:nvSpPr>
          <p:cNvPr id="199701" name="Text Box 21"/>
          <p:cNvSpPr txBox="1">
            <a:spLocks noChangeArrowheads="1"/>
          </p:cNvSpPr>
          <p:nvPr/>
        </p:nvSpPr>
        <p:spPr bwMode="auto">
          <a:xfrm>
            <a:off x="1876425" y="3787775"/>
            <a:ext cx="2717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LA “MASCHERA”</a:t>
            </a:r>
          </a:p>
        </p:txBody>
      </p: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8505825" y="6073775"/>
            <a:ext cx="1606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IL VOLTO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12677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0" grpId="0" autoUpdateAnimBg="0"/>
      <p:bldP spid="199700" grpId="0" autoUpdateAnimBg="0"/>
      <p:bldP spid="199701" grpId="0" autoUpdateAnimBg="0"/>
      <p:bldP spid="19970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063750" y="404814"/>
            <a:ext cx="8135938" cy="5921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it-IT" altLang="it-IT" sz="2800">
                <a:solidFill>
                  <a:srgbClr val="FFFF00"/>
                </a:solidFill>
              </a:rPr>
              <a:t>I preadolescenti oggi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919289" y="2708276"/>
            <a:ext cx="2879725" cy="28813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6000"/>
                </a:schemeClr>
              </a:gs>
              <a:gs pos="100000">
                <a:schemeClr val="bg1">
                  <a:alpha val="63000"/>
                </a:schemeClr>
              </a:gs>
            </a:gsLst>
            <a:lin ang="0" scaled="1"/>
          </a:gradFill>
          <a:ln w="28575">
            <a:solidFill>
              <a:srgbClr val="A4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buClr>
                <a:srgbClr val="467886"/>
              </a:buClr>
              <a:buNone/>
              <a:defRPr/>
            </a:pPr>
            <a:r>
              <a:rPr lang="it-IT" altLang="it-IT" sz="2400" b="1">
                <a:solidFill>
                  <a:srgbClr val="0E2841"/>
                </a:solidFill>
                <a:latin typeface="Arial Narrow" panose="020B0606020202030204" pitchFamily="34" charset="0"/>
              </a:rPr>
              <a:t>	abitudine a comunicazioni frammentate nel tipo di messaggio (emotivo, informativo, documentativo)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6527801" y="1268414"/>
            <a:ext cx="3095625" cy="194468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6000"/>
                </a:schemeClr>
              </a:gs>
              <a:gs pos="100000">
                <a:schemeClr val="bg1">
                  <a:alpha val="63000"/>
                </a:schemeClr>
              </a:gs>
            </a:gsLst>
            <a:lin ang="0" scaled="1"/>
          </a:gradFill>
          <a:ln w="28575">
            <a:solidFill>
              <a:srgbClr val="A4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buClr>
                <a:srgbClr val="467886"/>
              </a:buClr>
              <a:buNone/>
              <a:defRPr/>
            </a:pPr>
            <a:r>
              <a:rPr lang="it-IT" altLang="it-IT" sz="2400" b="1">
                <a:solidFill>
                  <a:srgbClr val="0E2841"/>
                </a:solidFill>
                <a:latin typeface="Arial Narrow" panose="020B0606020202030204" pitchFamily="34" charset="0"/>
              </a:rPr>
              <a:t>	comunicazione in forma agonistica (prevalere a tutti i costi, anche a scapito degli altri)</a:t>
            </a:r>
            <a:endParaRPr lang="it-IT" altLang="it-IT" sz="2400" b="1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4583114" y="2060576"/>
            <a:ext cx="2232025" cy="15843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6000"/>
                </a:schemeClr>
              </a:gs>
              <a:gs pos="100000">
                <a:schemeClr val="bg1">
                  <a:alpha val="63000"/>
                </a:schemeClr>
              </a:gs>
            </a:gsLst>
            <a:lin ang="0" scaled="1"/>
          </a:gradFill>
          <a:ln w="28575">
            <a:solidFill>
              <a:srgbClr val="A4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buClr>
                <a:srgbClr val="467886"/>
              </a:buClr>
              <a:buNone/>
              <a:defRPr/>
            </a:pPr>
            <a:r>
              <a:rPr lang="it-IT" altLang="it-IT" sz="2400" b="1">
                <a:solidFill>
                  <a:prstClr val="black"/>
                </a:solidFill>
                <a:latin typeface="Arial Narrow" panose="020B0606020202030204" pitchFamily="34" charset="0"/>
              </a:rPr>
              <a:t>	attenzione selettiva nei confronti degli stimoli</a:t>
            </a: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1847851" y="1268413"/>
            <a:ext cx="2881313" cy="12255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6000"/>
                </a:schemeClr>
              </a:gs>
              <a:gs pos="100000">
                <a:schemeClr val="bg1">
                  <a:alpha val="63000"/>
                </a:schemeClr>
              </a:gs>
            </a:gsLst>
            <a:lin ang="0" scaled="1"/>
          </a:gradFill>
          <a:ln w="28575">
            <a:solidFill>
              <a:srgbClr val="A4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467886"/>
              </a:buClr>
              <a:buNone/>
              <a:defRPr/>
            </a:pPr>
            <a:r>
              <a:rPr lang="it-IT" altLang="it-IT" sz="2400" b="1">
                <a:solidFill>
                  <a:srgbClr val="0E2841"/>
                </a:solidFill>
                <a:latin typeface="Arial Narrow" panose="020B0606020202030204" pitchFamily="34" charset="0"/>
              </a:rPr>
              <a:t>attenzione intensa, ma per poco tempo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7896226" y="3429001"/>
            <a:ext cx="2447925" cy="26638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6000"/>
                </a:schemeClr>
              </a:gs>
              <a:gs pos="100000">
                <a:schemeClr val="bg1">
                  <a:alpha val="63000"/>
                </a:schemeClr>
              </a:gs>
            </a:gsLst>
            <a:lin ang="0" scaled="1"/>
          </a:gradFill>
          <a:ln w="28575">
            <a:solidFill>
              <a:srgbClr val="A4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r">
              <a:buClr>
                <a:srgbClr val="467886"/>
              </a:buClr>
              <a:buNone/>
              <a:defRPr/>
            </a:pPr>
            <a:r>
              <a:rPr lang="it-IT" altLang="it-IT" sz="2400" b="1">
                <a:solidFill>
                  <a:srgbClr val="0E2841"/>
                </a:solidFill>
                <a:latin typeface="Arial Narrow" panose="020B0606020202030204" pitchFamily="34" charset="0"/>
              </a:rPr>
              <a:t>abitudine a  una comprensione di tipo globale, emotiva, analogica </a:t>
            </a: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4727575" y="4149725"/>
            <a:ext cx="3454400" cy="208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6000"/>
                </a:schemeClr>
              </a:gs>
              <a:gs pos="100000">
                <a:schemeClr val="bg1">
                  <a:alpha val="63000"/>
                </a:schemeClr>
              </a:gs>
            </a:gsLst>
            <a:lin ang="0" scaled="1"/>
          </a:gradFill>
          <a:ln w="28575">
            <a:solidFill>
              <a:srgbClr val="A4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467886"/>
              </a:buClr>
              <a:buNone/>
              <a:defRPr/>
            </a:pPr>
            <a:r>
              <a:rPr lang="it-IT" altLang="it-IT" sz="2400" b="1">
                <a:solidFill>
                  <a:srgbClr val="0E2841"/>
                </a:solidFill>
                <a:latin typeface="Arial Narrow" panose="020B0606020202030204" pitchFamily="34" charset="0"/>
              </a:rPr>
              <a:t>	ragionamenti in base più all’associazione tra elementi discorsivi che sulla base di argomentazioni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80883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build="p" autoUpdateAnimBg="0"/>
      <p:bldP spid="209926" grpId="0" build="p" autoUpdateAnimBg="0"/>
      <p:bldP spid="209927" grpId="0" build="p" autoUpdateAnimBg="0"/>
      <p:bldP spid="209928" grpId="0" build="p" autoUpdateAnimBg="0"/>
      <p:bldP spid="209929" grpId="0" build="p" autoUpdateAnimBg="0"/>
      <p:bldP spid="20993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/>
          <a:stretch>
            <a:fillRect/>
          </a:stretch>
        </p:blipFill>
        <p:spPr bwMode="auto">
          <a:xfrm>
            <a:off x="2424113" y="1773239"/>
            <a:ext cx="2519362" cy="25923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860800"/>
            <a:ext cx="2692400" cy="27368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844676"/>
            <a:ext cx="2408237" cy="2447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773239"/>
            <a:ext cx="2554288" cy="25923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2351088" y="404814"/>
            <a:ext cx="7772400" cy="720725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it-IT" altLang="it-IT" sz="2800">
                <a:solidFill>
                  <a:srgbClr val="FFFF00"/>
                </a:solidFill>
              </a:rPr>
              <a:t>Come apprendono?</a:t>
            </a:r>
          </a:p>
        </p:txBody>
      </p:sp>
      <p:pic>
        <p:nvPicPr>
          <p:cNvPr id="210953" name="Picture 9"/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8"/>
          <a:stretch>
            <a:fillRect/>
          </a:stretch>
        </p:blipFill>
        <p:spPr bwMode="auto">
          <a:xfrm>
            <a:off x="6527801" y="4005264"/>
            <a:ext cx="3095625" cy="2555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210954" name="Group 10"/>
          <p:cNvGrpSpPr>
            <a:grpSpLocks/>
          </p:cNvGrpSpPr>
          <p:nvPr/>
        </p:nvGrpSpPr>
        <p:grpSpPr bwMode="auto">
          <a:xfrm>
            <a:off x="2279650" y="1989139"/>
            <a:ext cx="8066088" cy="3805237"/>
            <a:chOff x="521" y="1253"/>
            <a:chExt cx="5081" cy="2397"/>
          </a:xfrm>
        </p:grpSpPr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521" y="2069"/>
              <a:ext cx="1633" cy="237"/>
            </a:xfrm>
            <a:prstGeom prst="rect">
              <a:avLst/>
            </a:prstGeom>
            <a:solidFill>
              <a:srgbClr val="FFE7A3">
                <a:alpha val="76077"/>
              </a:srgb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b="1">
                  <a:solidFill>
                    <a:srgbClr val="644A00"/>
                  </a:solidFill>
                  <a:latin typeface="Arial Narrow" panose="020B0606020202030204" pitchFamily="34" charset="0"/>
                </a:rPr>
                <a:t>ASCOLTANO</a:t>
              </a:r>
              <a:r>
                <a:rPr lang="it-IT" altLang="it-IT" b="1">
                  <a:solidFill>
                    <a:prstClr val="white"/>
                  </a:solidFill>
                  <a:latin typeface="Arial Narrow" panose="020B0606020202030204" pitchFamily="34" charset="0"/>
                </a:rPr>
                <a:t> </a:t>
              </a:r>
              <a:r>
                <a:rPr lang="it-IT" altLang="it-IT" b="1">
                  <a:solidFill>
                    <a:srgbClr val="644A00"/>
                  </a:solidFill>
                  <a:latin typeface="Arial Narrow" panose="020B0606020202030204" pitchFamily="34" charset="0"/>
                </a:rPr>
                <a:t>PAROLE</a:t>
              </a:r>
            </a:p>
          </p:txBody>
        </p:sp>
        <p:sp>
          <p:nvSpPr>
            <p:cNvPr id="17418" name="Text Box 12"/>
            <p:cNvSpPr txBox="1">
              <a:spLocks noChangeArrowheads="1"/>
            </p:cNvSpPr>
            <p:nvPr/>
          </p:nvSpPr>
          <p:spPr bwMode="auto">
            <a:xfrm>
              <a:off x="2336" y="1933"/>
              <a:ext cx="1587" cy="237"/>
            </a:xfrm>
            <a:prstGeom prst="rect">
              <a:avLst/>
            </a:prstGeom>
            <a:solidFill>
              <a:srgbClr val="FFE7A3">
                <a:alpha val="76077"/>
              </a:srgb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b="1">
                  <a:solidFill>
                    <a:srgbClr val="644A00"/>
                  </a:solidFill>
                  <a:latin typeface="Arial Narrow" panose="020B0606020202030204" pitchFamily="34" charset="0"/>
                </a:rPr>
                <a:t>OSSERVANO AZIONI</a:t>
              </a:r>
            </a:p>
          </p:txBody>
        </p:sp>
        <p:sp>
          <p:nvSpPr>
            <p:cNvPr id="17419" name="Text Box 13"/>
            <p:cNvSpPr txBox="1">
              <a:spLocks noChangeArrowheads="1"/>
            </p:cNvSpPr>
            <p:nvPr/>
          </p:nvSpPr>
          <p:spPr bwMode="auto">
            <a:xfrm>
              <a:off x="4105" y="1253"/>
              <a:ext cx="1497" cy="410"/>
            </a:xfrm>
            <a:prstGeom prst="rect">
              <a:avLst/>
            </a:prstGeom>
            <a:solidFill>
              <a:srgbClr val="FFE7A3">
                <a:alpha val="76077"/>
              </a:srgb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b="1">
                  <a:solidFill>
                    <a:srgbClr val="644A00"/>
                  </a:solidFill>
                  <a:latin typeface="Arial Narrow" panose="020B0606020202030204" pitchFamily="34" charset="0"/>
                </a:rPr>
                <a:t>RACCOLGONO INFORMAZIONI</a:t>
              </a:r>
            </a:p>
          </p:txBody>
        </p:sp>
        <p:sp>
          <p:nvSpPr>
            <p:cNvPr id="17420" name="Text Box 14"/>
            <p:cNvSpPr txBox="1">
              <a:spLocks noChangeArrowheads="1"/>
            </p:cNvSpPr>
            <p:nvPr/>
          </p:nvSpPr>
          <p:spPr bwMode="auto">
            <a:xfrm>
              <a:off x="1020" y="2976"/>
              <a:ext cx="1679" cy="237"/>
            </a:xfrm>
            <a:prstGeom prst="rect">
              <a:avLst/>
            </a:prstGeom>
            <a:solidFill>
              <a:srgbClr val="FFE7A3">
                <a:alpha val="76077"/>
              </a:srgb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>
                  <a:solidFill>
                    <a:srgbClr val="644A00"/>
                  </a:solidFill>
                  <a:latin typeface="Arial Narrow" panose="020B0606020202030204" pitchFamily="34" charset="0"/>
                </a:rPr>
                <a:t>I</a:t>
              </a:r>
              <a:r>
                <a:rPr lang="it-IT" altLang="it-IT" b="1">
                  <a:solidFill>
                    <a:srgbClr val="644A00"/>
                  </a:solidFill>
                  <a:latin typeface="Arial Narrow" panose="020B0606020202030204" pitchFamily="34" charset="0"/>
                </a:rPr>
                <a:t>MPARANO SIMBOLI</a:t>
              </a:r>
            </a:p>
          </p:txBody>
        </p:sp>
        <p:sp>
          <p:nvSpPr>
            <p:cNvPr id="17421" name="Text Box 15"/>
            <p:cNvSpPr txBox="1">
              <a:spLocks noChangeArrowheads="1"/>
            </p:cNvSpPr>
            <p:nvPr/>
          </p:nvSpPr>
          <p:spPr bwMode="auto">
            <a:xfrm>
              <a:off x="3243" y="3067"/>
              <a:ext cx="1950" cy="583"/>
            </a:xfrm>
            <a:prstGeom prst="rect">
              <a:avLst/>
            </a:prstGeom>
            <a:solidFill>
              <a:srgbClr val="FFE7A3">
                <a:alpha val="76077"/>
              </a:srgb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pto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pto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pto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ptos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b="1">
                  <a:solidFill>
                    <a:srgbClr val="644A00"/>
                  </a:solidFill>
                  <a:latin typeface="Arial Narrow" panose="020B0606020202030204" pitchFamily="34" charset="0"/>
                </a:rPr>
                <a:t>“NAVIGANO” TRA IMMAGINI, SUONI, SIMBOLI, RAPPRESENTAZIONI</a:t>
              </a: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85861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2135188" y="404813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it-IT" altLang="it-IT" sz="6000" dirty="0">
                <a:solidFill>
                  <a:srgbClr val="FF0000"/>
                </a:solidFill>
              </a:rPr>
              <a:t>conseguenze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1364566" y="1981200"/>
            <a:ext cx="4502834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buClr>
                <a:srgbClr val="467886"/>
              </a:buClr>
              <a:defRPr/>
            </a:pPr>
            <a:r>
              <a:rPr lang="it-IT" altLang="it-IT">
                <a:solidFill>
                  <a:prstClr val="black"/>
                </a:solidFill>
              </a:rPr>
              <a:t>RAGAZZI</a:t>
            </a:r>
          </a:p>
          <a:p>
            <a:pPr>
              <a:buClr>
                <a:srgbClr val="467886"/>
              </a:buClr>
              <a:buNone/>
              <a:defRPr/>
            </a:pPr>
            <a:r>
              <a:rPr lang="it-IT" altLang="it-IT">
                <a:solidFill>
                  <a:prstClr val="black"/>
                </a:solidFill>
              </a:rPr>
              <a:t>“informali”, frettolosi, “essenziali”, irrispettosi</a:t>
            </a:r>
          </a:p>
          <a:p>
            <a:pPr>
              <a:buClr>
                <a:srgbClr val="467886"/>
              </a:buClr>
              <a:buNone/>
              <a:defRPr/>
            </a:pPr>
            <a:endParaRPr lang="it-IT" altLang="it-IT">
              <a:solidFill>
                <a:prstClr val="black"/>
              </a:solidFill>
            </a:endParaRPr>
          </a:p>
          <a:p>
            <a:pPr>
              <a:buClr>
                <a:srgbClr val="467886"/>
              </a:buClr>
              <a:buNone/>
              <a:defRPr/>
            </a:pPr>
            <a:endParaRPr lang="it-IT" altLang="it-IT">
              <a:solidFill>
                <a:prstClr val="black"/>
              </a:solidFill>
            </a:endParaRPr>
          </a:p>
          <a:p>
            <a:pPr>
              <a:buClr>
                <a:srgbClr val="467886"/>
              </a:buClr>
              <a:buNone/>
              <a:defRPr/>
            </a:pPr>
            <a:endParaRPr lang="it-IT" altLang="it-IT">
              <a:solidFill>
                <a:prstClr val="black"/>
              </a:solidFill>
            </a:endParaRPr>
          </a:p>
          <a:p>
            <a:pPr>
              <a:buClr>
                <a:srgbClr val="467886"/>
              </a:buClr>
              <a:buNone/>
              <a:defRPr/>
            </a:pPr>
            <a:r>
              <a:rPr lang="it-IT" altLang="it-IT">
                <a:solidFill>
                  <a:prstClr val="black"/>
                </a:solidFill>
              </a:rPr>
              <a:t>Bisogno di visibilità, compagnia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6172200" y="1981200"/>
            <a:ext cx="4336366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it-IT" altLang="it-IT" dirty="0">
                <a:solidFill>
                  <a:prstClr val="black"/>
                </a:solidFill>
              </a:rPr>
              <a:t>RAGAZZI</a:t>
            </a: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r>
              <a:rPr lang="it-IT" altLang="it-IT" dirty="0">
                <a:solidFill>
                  <a:prstClr val="black"/>
                </a:solidFill>
              </a:rPr>
              <a:t>“culturali”, relazionali, informati, </a:t>
            </a:r>
            <a:r>
              <a:rPr lang="it-IT" altLang="it-IT" dirty="0" err="1">
                <a:solidFill>
                  <a:prstClr val="black"/>
                </a:solidFill>
              </a:rPr>
              <a:t>iperprotetti</a:t>
            </a:r>
            <a:endParaRPr lang="it-IT" altLang="it-IT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it-IT" altLang="it-IT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it-IT" altLang="it-IT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it-IT" altLang="it-IT" sz="18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it-IT" altLang="it-IT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r>
              <a:rPr lang="it-IT" altLang="it-IT" dirty="0">
                <a:solidFill>
                  <a:prstClr val="black"/>
                </a:solidFill>
              </a:rPr>
              <a:t>Disarmonia mente-corpo</a:t>
            </a:r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3505201" y="4419600"/>
            <a:ext cx="1019175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7391401" y="4419600"/>
            <a:ext cx="1019175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87787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4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build="p" autoUpdateAnimBg="0"/>
      <p:bldP spid="20480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828800" y="609600"/>
            <a:ext cx="85344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altLang="it-IT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Il successo formativo</a:t>
            </a:r>
            <a:r>
              <a:rPr lang="it-IT" alt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/>
            </a:r>
            <a:br>
              <a:rPr lang="it-IT" alt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it-IT" alt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Qual è il modo migliore per guidare un alunno all’apprendimento?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181686" y="2362200"/>
            <a:ext cx="4990514" cy="358774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SUSCITARE LA </a:t>
            </a:r>
            <a:r>
              <a:rPr lang="it-IT" altLang="it-IT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PREDISPOSIZIONE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	AD APPRENDERE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it-IT" altLang="it-IT" i="1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SPECIFICARE LA </a:t>
            </a:r>
            <a:r>
              <a:rPr lang="it-IT" altLang="it-IT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STRUTTURA OTTIMALE</a:t>
            </a:r>
            <a:r>
              <a:rPr lang="it-IT" altLang="it-IT" i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it-IT" altLang="it-IT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DELLE CONOSCENZE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it-IT" altLang="it-IT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DEFINIRE LA </a:t>
            </a:r>
            <a:r>
              <a:rPr lang="it-IT" altLang="it-IT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PROGRESSIONE OTTIMALE</a:t>
            </a:r>
            <a:r>
              <a:rPr lang="it-IT" altLang="it-IT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NELLA PROPOSTA DEI CONTENUTI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it-IT" altLang="it-IT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PREVEDERE NATURA E RITMO DELLE </a:t>
            </a:r>
            <a:r>
              <a:rPr lang="it-IT" altLang="it-IT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RICOMPENSE</a:t>
            </a:r>
            <a:endParaRPr lang="it-IT" altLang="it-IT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6324600" y="2362201"/>
            <a:ext cx="4343400" cy="433041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(disponibilità e capacità di fronte ad un compito di tipo </a:t>
            </a:r>
            <a:r>
              <a:rPr lang="it-IT" altLang="it-IT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apprenditivo</a:t>
            </a:r>
            <a:r>
              <a:rPr lang="it-IT" alt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it-IT" altLang="it-IT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(organizzazione complessiva delle conoscenze </a:t>
            </a:r>
            <a:r>
              <a:rPr lang="it-IT" alt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per la comprensione)</a:t>
            </a:r>
            <a:endParaRPr lang="it-IT" altLang="it-IT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it-IT" altLang="it-IT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(livelli di esplorazione / approfondimento)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it-IT" altLang="it-IT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alt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(sistema di incentivi a sostegno della motivazione intrinseca)</a:t>
            </a:r>
          </a:p>
          <a:p>
            <a:pPr eaLnBrk="0" hangingPunct="0">
              <a:spcBef>
                <a:spcPct val="50000"/>
              </a:spcBef>
              <a:defRPr/>
            </a:pPr>
            <a:endParaRPr lang="it-IT" altLang="it-IT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</a:endParaRP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294228" y="6344529"/>
            <a:ext cx="838317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Bruner, </a:t>
            </a:r>
            <a:r>
              <a:rPr lang="it-IT" altLang="it-IT" sz="24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Verso una teoria dell’istruzione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07505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0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0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0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0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build="p" autoUpdateAnimBg="0"/>
      <p:bldP spid="220166" grpId="0" build="p" autoUpdateAnimBg="0"/>
      <p:bldP spid="2201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2208213" y="620713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it-IT" altLang="it-IT" sz="2900" u="sng" dirty="0" smtClean="0">
                <a:solidFill>
                  <a:srgbClr val="FFFF00"/>
                </a:solidFill>
              </a:rPr>
              <a:t>CREARE UN CONTESTO PROATTIVO</a:t>
            </a:r>
            <a:endParaRPr lang="it-IT" altLang="it-IT" sz="2100" dirty="0">
              <a:solidFill>
                <a:srgbClr val="FFFF00"/>
              </a:solidFill>
            </a:endParaRP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2209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buClr>
                <a:srgbClr val="467886"/>
              </a:buClr>
              <a:buNone/>
              <a:defRPr/>
            </a:pPr>
            <a:r>
              <a:rPr lang="it-IT" altLang="it-IT" sz="2400" b="1">
                <a:solidFill>
                  <a:srgbClr val="66FFFF"/>
                </a:solidFill>
              </a:rPr>
              <a:t>MOTIVAZIONE</a:t>
            </a:r>
          </a:p>
          <a:p>
            <a:pPr algn="ctr">
              <a:buClr>
                <a:srgbClr val="467886"/>
              </a:buClr>
              <a:buNone/>
              <a:defRPr/>
            </a:pPr>
            <a:endParaRPr lang="it-IT" altLang="it-IT" sz="2400" b="1">
              <a:solidFill>
                <a:srgbClr val="66FFFF"/>
              </a:solidFill>
            </a:endParaRPr>
          </a:p>
          <a:p>
            <a:pPr>
              <a:buClr>
                <a:srgbClr val="467886"/>
              </a:buClr>
              <a:defRPr/>
            </a:pPr>
            <a:r>
              <a:rPr lang="it-IT" altLang="it-IT" sz="2400" b="1">
                <a:solidFill>
                  <a:prstClr val="black"/>
                </a:solidFill>
              </a:rPr>
              <a:t>Autorealizzazione</a:t>
            </a:r>
          </a:p>
          <a:p>
            <a:pPr>
              <a:buClr>
                <a:srgbClr val="467886"/>
              </a:buClr>
              <a:buNone/>
              <a:defRPr/>
            </a:pPr>
            <a:endParaRPr lang="it-IT" altLang="it-IT" sz="2400" b="1">
              <a:solidFill>
                <a:prstClr val="black"/>
              </a:solidFill>
            </a:endParaRPr>
          </a:p>
          <a:p>
            <a:pPr>
              <a:buClr>
                <a:srgbClr val="467886"/>
              </a:buClr>
              <a:defRPr/>
            </a:pPr>
            <a:r>
              <a:rPr lang="it-IT" altLang="it-IT" sz="2400" b="1">
                <a:solidFill>
                  <a:prstClr val="black"/>
                </a:solidFill>
              </a:rPr>
              <a:t>Socializzazione</a:t>
            </a:r>
          </a:p>
          <a:p>
            <a:pPr>
              <a:buClr>
                <a:srgbClr val="467886"/>
              </a:buClr>
              <a:buNone/>
              <a:defRPr/>
            </a:pPr>
            <a:endParaRPr lang="it-IT" altLang="it-IT" sz="2400" b="1">
              <a:solidFill>
                <a:prstClr val="black"/>
              </a:solidFill>
            </a:endParaRPr>
          </a:p>
          <a:p>
            <a:pPr>
              <a:buClr>
                <a:srgbClr val="467886"/>
              </a:buClr>
              <a:defRPr/>
            </a:pPr>
            <a:r>
              <a:rPr lang="it-IT" altLang="it-IT" sz="2400" b="1">
                <a:solidFill>
                  <a:prstClr val="black"/>
                </a:solidFill>
              </a:rPr>
              <a:t>Solidarietà</a:t>
            </a:r>
          </a:p>
          <a:p>
            <a:pPr>
              <a:buClr>
                <a:srgbClr val="467886"/>
              </a:buClr>
              <a:buNone/>
              <a:defRPr/>
            </a:pPr>
            <a:endParaRPr lang="it-IT" altLang="it-IT" sz="2400" b="1">
              <a:solidFill>
                <a:prstClr val="black"/>
              </a:solidFill>
            </a:endParaRPr>
          </a:p>
          <a:p>
            <a:pPr>
              <a:buClr>
                <a:srgbClr val="467886"/>
              </a:buClr>
              <a:defRPr/>
            </a:pPr>
            <a:r>
              <a:rPr lang="it-IT" altLang="it-IT" sz="2400" b="1">
                <a:solidFill>
                  <a:prstClr val="black"/>
                </a:solidFill>
              </a:rPr>
              <a:t>Apprendimento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6172200" y="1981200"/>
            <a:ext cx="4038600" cy="426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r>
              <a:rPr lang="it-IT" altLang="it-IT" sz="2400" b="1">
                <a:solidFill>
                  <a:srgbClr val="66FFFF"/>
                </a:solidFill>
              </a:rPr>
              <a:t>SUCCESSO FORMATIVO</a:t>
            </a: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it-IT" altLang="it-IT" sz="2400" b="1">
              <a:solidFill>
                <a:srgbClr val="66FFFF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it-IT" altLang="it-IT" sz="2400">
                <a:solidFill>
                  <a:prstClr val="black"/>
                </a:solidFill>
              </a:rPr>
              <a:t>Predisposizione ad apprendere</a:t>
            </a: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it-IT" altLang="it-IT" sz="240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it-IT" altLang="it-IT" sz="2400">
                <a:solidFill>
                  <a:prstClr val="black"/>
                </a:solidFill>
              </a:rPr>
              <a:t>Struttura ottimale</a:t>
            </a: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it-IT" altLang="it-IT" sz="240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it-IT" altLang="it-IT" sz="2400">
                <a:solidFill>
                  <a:prstClr val="black"/>
                </a:solidFill>
              </a:rPr>
              <a:t>Progressione ottimale</a:t>
            </a:r>
          </a:p>
          <a:p>
            <a:pPr>
              <a:lnSpc>
                <a:spcPct val="90000"/>
              </a:lnSpc>
              <a:buClr>
                <a:srgbClr val="467886"/>
              </a:buClr>
              <a:buNone/>
              <a:defRPr/>
            </a:pPr>
            <a:endParaRPr lang="it-IT" altLang="it-IT" sz="240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Clr>
                <a:srgbClr val="467886"/>
              </a:buClr>
              <a:defRPr/>
            </a:pPr>
            <a:r>
              <a:rPr lang="it-IT" altLang="it-IT" sz="2400">
                <a:solidFill>
                  <a:prstClr val="black"/>
                </a:solidFill>
              </a:rPr>
              <a:t>Natura delle ricompense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89916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00FF00"/>
                </a:solidFill>
              </a:rPr>
              <a:t>Bruner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17526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00FF00"/>
                </a:solidFill>
              </a:rPr>
              <a:t>Petter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29989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1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1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utoUpdateAnimBg="0"/>
      <p:bldP spid="221189" grpId="0" build="p" autoUpdateAnimBg="0"/>
      <p:bldP spid="221190" grpId="0" build="p" autoUpdateAnimBg="0"/>
      <p:bldP spid="221191" grpId="0"/>
      <p:bldP spid="2211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L’IMPORTANZA DELLA CORNICE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 smtClean="0"/>
              <a:t> </a:t>
            </a:r>
            <a:r>
              <a:rPr lang="it-IT" sz="3600" dirty="0"/>
              <a:t>I</a:t>
            </a:r>
            <a:r>
              <a:rPr lang="it-IT" sz="3600" dirty="0" smtClean="0"/>
              <a:t>n educazione le cornici sono fondamentali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sz="3600" dirty="0" smtClean="0"/>
              <a:t>La cornice valorizza delimitando</a:t>
            </a:r>
          </a:p>
          <a:p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r>
              <a:rPr lang="it-IT" sz="3600" dirty="0" smtClean="0"/>
              <a:t>Tra quadro e cornice si creano assonanze e dissonanze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274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65942" y="1248229"/>
            <a:ext cx="9942286" cy="20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hlinkClick r:id="rId2"/>
              </a:rPr>
              <a:t>Dott.ssa Lucangeli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0052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208213" y="620713"/>
            <a:ext cx="7772400" cy="5556250"/>
          </a:xfrm>
          <a:prstGeom prst="rect">
            <a:avLst/>
          </a:prstGeom>
          <a:gradFill rotWithShape="1">
            <a:gsLst>
              <a:gs pos="0">
                <a:schemeClr val="folHlink">
                  <a:alpha val="35001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anchor="ctr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r">
              <a:defRPr/>
            </a:pPr>
            <a:r>
              <a:rPr lang="it-IT" altLang="it-IT" sz="250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500">
                <a:solidFill>
                  <a:prstClr val="black"/>
                </a:solidFill>
                <a:latin typeface="Times New Roman" panose="02020603050405020304" pitchFamily="18" charset="0"/>
              </a:rPr>
              <a:t>“Spesso gli amici mi chiedono come faccio a fare scuola e come faccio ad averla piena. Insistono perché io scriva per loro un metodo, che io precisi i programmi, le materie, la tecnica didattica. Sbagliano domanda, non dovrebbero preoccuparsi di </a:t>
            </a:r>
            <a:r>
              <a:rPr lang="it-IT" altLang="it-IT" sz="2500" i="1">
                <a:solidFill>
                  <a:prstClr val="black"/>
                </a:solidFill>
                <a:latin typeface="Times New Roman" panose="02020603050405020304" pitchFamily="18" charset="0"/>
              </a:rPr>
              <a:t>come bisogna fare</a:t>
            </a:r>
            <a:r>
              <a:rPr lang="it-IT" altLang="it-IT" sz="2500">
                <a:solidFill>
                  <a:prstClr val="black"/>
                </a:solidFill>
                <a:latin typeface="Times New Roman" panose="02020603050405020304" pitchFamily="18" charset="0"/>
              </a:rPr>
              <a:t> per fare scuola,   ma solo di </a:t>
            </a:r>
            <a:r>
              <a:rPr lang="it-IT" altLang="it-IT" sz="2500" i="1">
                <a:solidFill>
                  <a:prstClr val="black"/>
                </a:solidFill>
                <a:latin typeface="Times New Roman" panose="02020603050405020304" pitchFamily="18" charset="0"/>
              </a:rPr>
              <a:t>come bisogna essere</a:t>
            </a:r>
            <a:r>
              <a:rPr lang="it-IT" altLang="it-IT" sz="2500">
                <a:solidFill>
                  <a:prstClr val="black"/>
                </a:solidFill>
                <a:latin typeface="Times New Roman" panose="02020603050405020304" pitchFamily="18" charset="0"/>
              </a:rPr>
              <a:t> per poter fare scuola”</a:t>
            </a:r>
            <a:br>
              <a:rPr lang="it-IT" altLang="it-IT" sz="25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it-IT" altLang="it-IT" sz="2500">
                <a:solidFill>
                  <a:prstClr val="white"/>
                </a:solidFill>
                <a:latin typeface="Times New Roman" panose="02020603050405020304" pitchFamily="18" charset="0"/>
              </a:rPr>
              <a:t/>
            </a:r>
            <a:br>
              <a:rPr lang="it-IT" altLang="it-IT" sz="250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it-IT" altLang="it-IT" sz="2500">
                <a:solidFill>
                  <a:srgbClr val="FF9900"/>
                </a:solidFill>
                <a:latin typeface="Times New Roman" panose="02020603050405020304" pitchFamily="18" charset="0"/>
              </a:rPr>
              <a:t>Don Lorenzo Milani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56603" y="5936566"/>
            <a:ext cx="783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CC00CC"/>
                </a:solidFill>
              </a:rPr>
              <a:t>TUTTI HANNO DIRITTO DI IMPARARE</a:t>
            </a:r>
            <a:endParaRPr lang="it-IT" sz="3200" dirty="0">
              <a:solidFill>
                <a:srgbClr val="CC00CC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SIBILIA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67224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524000" y="675118"/>
            <a:ext cx="6098849" cy="311066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Sul sito IC Rudiano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/>
              <a:t>troverete il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link</a:t>
            </a:r>
            <a:r>
              <a:rPr lang="it-IT" sz="2700" dirty="0" smtClean="0"/>
              <a:t> per la compilazione del</a:t>
            </a:r>
            <a:br>
              <a:rPr lang="it-IT" sz="2700" dirty="0" smtClean="0"/>
            </a:br>
            <a:r>
              <a:rPr lang="it-IT" sz="9800" b="1" dirty="0" smtClean="0"/>
              <a:t>FEEDBACK</a:t>
            </a:r>
            <a:endParaRPr lang="it-IT" sz="9800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524000" y="3928056"/>
            <a:ext cx="5808292" cy="2446384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LAB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 7A/B SECONDARIA (9 e 10 maggio 2024)</a:t>
            </a:r>
          </a:p>
          <a:p>
            <a:r>
              <a:rPr lang="it-IT" b="1" dirty="0" smtClean="0"/>
              <a:t>«</a:t>
            </a:r>
            <a:r>
              <a:rPr lang="it-IT" b="1" dirty="0"/>
              <a:t>Bisogni educativi speciali, dall’osservazione all’azione</a:t>
            </a:r>
            <a:r>
              <a:rPr lang="it-IT" b="1" dirty="0" smtClean="0"/>
              <a:t>»</a:t>
            </a:r>
          </a:p>
          <a:p>
            <a:r>
              <a:rPr lang="it-IT" b="1" dirty="0" smtClean="0"/>
              <a:t>Dott.ssa </a:t>
            </a:r>
            <a:r>
              <a:rPr lang="it-IT" b="1" dirty="0" err="1" smtClean="0"/>
              <a:t>Sibilia</a:t>
            </a:r>
            <a:r>
              <a:rPr lang="it-IT" b="1" dirty="0" smtClean="0"/>
              <a:t> </a:t>
            </a:r>
            <a:r>
              <a:rPr lang="it-IT" b="1" smtClean="0"/>
              <a:t>Letizia Elena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i="1" dirty="0" smtClean="0"/>
              <a:t>Il </a:t>
            </a:r>
            <a:r>
              <a:rPr lang="it-IT" i="1" dirty="0"/>
              <a:t>Vs. parere è importante per proseguire sulla via del miglioramento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404" y="1358556"/>
            <a:ext cx="1810003" cy="5811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92" y="1120462"/>
            <a:ext cx="4520485" cy="45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1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74055" y="1603716"/>
            <a:ext cx="91721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IN QUESTO ANNO DI LAVORO QUALI BISOGNI HO RILEVATO NEI MIEI STUDENTI?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sz="3600" dirty="0" smtClean="0"/>
              <a:t>A QUALI BISOGNI HO FATICATO A RISPONDERE?</a:t>
            </a:r>
            <a:endParaRPr lang="it-IT" sz="36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32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01" y="1772529"/>
            <a:ext cx="9466501" cy="2573999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08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1462088"/>
            <a:ext cx="13716000" cy="97821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670313" y="4171775"/>
            <a:ext cx="9913034" cy="253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09" y="4171775"/>
            <a:ext cx="10260443" cy="2788092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86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17453" y="548640"/>
            <a:ext cx="103960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3600" dirty="0"/>
              <a:t>N</a:t>
            </a:r>
            <a:r>
              <a:rPr lang="it-IT" sz="3600" dirty="0" smtClean="0"/>
              <a:t>ormali bisogni educativi di tutti gli alunni :</a:t>
            </a:r>
          </a:p>
          <a:p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bisogno </a:t>
            </a:r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 sviluppare competenze</a:t>
            </a:r>
            <a:r>
              <a:rPr lang="it-IT" sz="3600" dirty="0" smtClean="0"/>
              <a:t>,</a:t>
            </a:r>
          </a:p>
          <a:p>
            <a:r>
              <a:rPr lang="it-IT" sz="3600" dirty="0" smtClean="0"/>
              <a:t> </a:t>
            </a:r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bisogno di appartenenza, </a:t>
            </a:r>
          </a:p>
          <a:p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bisogno di identità,</a:t>
            </a:r>
          </a:p>
          <a:p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bisogno di valorizzazione,</a:t>
            </a:r>
          </a:p>
          <a:p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bisogno di accettazione, </a:t>
            </a:r>
            <a:endParaRPr lang="it-IT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…</a:t>
            </a:r>
          </a:p>
          <a:p>
            <a:r>
              <a:rPr lang="it-IT" sz="3600" dirty="0" smtClean="0"/>
              <a:t>In alcune situazioni</a:t>
            </a:r>
          </a:p>
          <a:p>
            <a:r>
              <a:rPr lang="it-IT" sz="3600" dirty="0" smtClean="0"/>
              <a:t>si arricchiscono, diventano più complessi a causa di un funzionamento educativo-</a:t>
            </a:r>
            <a:r>
              <a:rPr lang="it-IT" sz="3600" dirty="0" err="1" smtClean="0"/>
              <a:t>apprenditivo</a:t>
            </a:r>
            <a:r>
              <a:rPr lang="it-IT" sz="3600" dirty="0" smtClean="0"/>
              <a:t> problematico</a:t>
            </a:r>
            <a:r>
              <a:rPr lang="it-IT" sz="3600" dirty="0" smtClean="0"/>
              <a:t>. </a:t>
            </a:r>
            <a:endParaRPr lang="it-IT" sz="36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37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89" y="-35613"/>
            <a:ext cx="10330840" cy="53813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03717" y="6189785"/>
            <a:ext cx="501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COSI’ SUCCEDE A SCUOLA</a:t>
            </a:r>
            <a:endParaRPr lang="it-IT" sz="36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SIBILIA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651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Fasce">
  <a:themeElements>
    <a:clrScheme name="Fasce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1476</Words>
  <Application>Microsoft Office PowerPoint</Application>
  <PresentationFormat>Widescreen</PresentationFormat>
  <Paragraphs>304</Paragraphs>
  <Slides>42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42</vt:i4>
      </vt:variant>
    </vt:vector>
  </HeadingPairs>
  <TitlesOfParts>
    <vt:vector size="65" baseType="lpstr">
      <vt:lpstr>Aptos</vt:lpstr>
      <vt:lpstr>Aptos Display</vt:lpstr>
      <vt:lpstr>Arial</vt:lpstr>
      <vt:lpstr>Arial Narrow</vt:lpstr>
      <vt:lpstr>Arial Rounded MT Bold</vt:lpstr>
      <vt:lpstr>Calibri</vt:lpstr>
      <vt:lpstr>Calibri Light</vt:lpstr>
      <vt:lpstr>Corbel</vt:lpstr>
      <vt:lpstr>Gill Sans MT</vt:lpstr>
      <vt:lpstr>Impact</vt:lpstr>
      <vt:lpstr>Lucida Console</vt:lpstr>
      <vt:lpstr>Noto Sans Symbols</vt:lpstr>
      <vt:lpstr>Tahoma</vt:lpstr>
      <vt:lpstr>Times New Roman</vt:lpstr>
      <vt:lpstr>Verdana</vt:lpstr>
      <vt:lpstr>Wingdings</vt:lpstr>
      <vt:lpstr>Tema di Office</vt:lpstr>
      <vt:lpstr>1_Tema di Office</vt:lpstr>
      <vt:lpstr>Parcel</vt:lpstr>
      <vt:lpstr>2_Tema di Office</vt:lpstr>
      <vt:lpstr>Fasce</vt:lpstr>
      <vt:lpstr>3_Tema di Office</vt:lpstr>
      <vt:lpstr>4_Tema di Office</vt:lpstr>
      <vt:lpstr>BES  dall’osservazione all’azione</vt:lpstr>
      <vt:lpstr>Presentazione standard di PowerPoint</vt:lpstr>
      <vt:lpstr>Presentazione standard di PowerPoint</vt:lpstr>
      <vt:lpstr>L’IMPORTANZA DELLA CORNICE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           ATTIVITA’ SPECIFICA  </vt:lpstr>
      <vt:lpstr>                                                              ATTIVITA’ SPECIFICA  </vt:lpstr>
      <vt:lpstr>                            COME REALIZZO L’INCLUSIONE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Sul sito IC Rudiano  troverete il link per la compilazione del FEEDBACK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Sibilia</dc:creator>
  <cp:lastModifiedBy>Letizia Sibilia</cp:lastModifiedBy>
  <cp:revision>33</cp:revision>
  <dcterms:created xsi:type="dcterms:W3CDTF">2024-05-04T13:04:46Z</dcterms:created>
  <dcterms:modified xsi:type="dcterms:W3CDTF">2024-05-09T07:29:02Z</dcterms:modified>
</cp:coreProperties>
</file>